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1" r:id="rId2"/>
    <p:sldMasterId id="2147483681" r:id="rId3"/>
  </p:sldMasterIdLst>
  <p:notesMasterIdLst>
    <p:notesMasterId r:id="rId25"/>
  </p:notesMasterIdLst>
  <p:sldIdLst>
    <p:sldId id="402" r:id="rId4"/>
    <p:sldId id="395" r:id="rId5"/>
    <p:sldId id="396" r:id="rId6"/>
    <p:sldId id="397" r:id="rId7"/>
    <p:sldId id="398" r:id="rId8"/>
    <p:sldId id="399" r:id="rId9"/>
    <p:sldId id="400" r:id="rId10"/>
    <p:sldId id="375" r:id="rId11"/>
    <p:sldId id="376" r:id="rId12"/>
    <p:sldId id="377" r:id="rId13"/>
    <p:sldId id="378" r:id="rId14"/>
    <p:sldId id="379" r:id="rId15"/>
    <p:sldId id="380" r:id="rId16"/>
    <p:sldId id="382" r:id="rId17"/>
    <p:sldId id="394" r:id="rId18"/>
    <p:sldId id="371" r:id="rId19"/>
    <p:sldId id="383" r:id="rId20"/>
    <p:sldId id="261" r:id="rId21"/>
    <p:sldId id="260" r:id="rId22"/>
    <p:sldId id="403" r:id="rId23"/>
    <p:sldId id="404"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04"/>
    <p:restoredTop sz="76698"/>
  </p:normalViewPr>
  <p:slideViewPr>
    <p:cSldViewPr snapToGrid="0" snapToObjects="1">
      <p:cViewPr varScale="1">
        <p:scale>
          <a:sx n="68" d="100"/>
          <a:sy n="68" d="100"/>
        </p:scale>
        <p:origin x="63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alidanko\Dropbox%20(Tiberius%20Solutions)\Tiberius%20Solutions%20Team%20Folder\2_Current\0080_Wilsonville_TIF_Zones\Analysis\Algebraic_Chart_2020_07_15.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Users\alidanko\Dropbox%20(Tiberius%20Solutions)\Tiberius%20Solutions%20Team%20Folder\2_Current\0080_Wilsonville_TIF_Zones\Analysis\Algebraic_Chart_2020_07_15.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file:///\\Users\alidanko\Dropbox%20(Tiberius%20Solutions)\Tiberius%20Solutions%20Team%20Folder\2_Current\0080_Wilsonville_TIF_Zones\Analysis\Algebraic_Chart_2020_07_15.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26443888209547"/>
          <c:y val="6.0658496488861589E-2"/>
          <c:w val="0.84350787415969242"/>
          <c:h val="0.70273431887548155"/>
        </c:manualLayout>
      </c:layout>
      <c:areaChart>
        <c:grouping val="stacked"/>
        <c:varyColors val="0"/>
        <c:ser>
          <c:idx val="0"/>
          <c:order val="0"/>
          <c:tx>
            <c:strRef>
              <c:f>'Results_100-125_new_USE FOR ALL'!$I$7</c:f>
              <c:strCache>
                <c:ptCount val="1"/>
                <c:pt idx="0">
                  <c:v>No Incentive</c:v>
                </c:pt>
              </c:strCache>
            </c:strRef>
          </c:tx>
          <c:spPr>
            <a:pattFill prst="pct20">
              <a:fgClr>
                <a:schemeClr val="bg2"/>
              </a:fgClr>
              <a:bgClr>
                <a:schemeClr val="bg1"/>
              </a:bgClr>
            </a:pattFill>
            <a:ln>
              <a:noFill/>
            </a:ln>
            <a:effectLst/>
          </c:spPr>
          <c:cat>
            <c:numRef>
              <c:f>'Results_100-125_new_USE FOR ALL'!$E$8:$E$78</c:f>
              <c:numCache>
                <c:formatCode>_("$"* #,##0_);_("$"* \(#,##0\);_("$"* "-"??_);_(@_)</c:formatCode>
                <c:ptCount val="7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numCache>
            </c:numRef>
          </c:cat>
          <c:val>
            <c:numRef>
              <c:f>'Results_100-125_new_USE FOR ALL'!$I$8:$I$78</c:f>
              <c:numCache>
                <c:formatCode>General</c:formatCode>
                <c:ptCount val="71"/>
                <c:pt idx="0">
                  <c:v>300</c:v>
                </c:pt>
                <c:pt idx="1">
                  <c:v>290</c:v>
                </c:pt>
                <c:pt idx="2">
                  <c:v>280</c:v>
                </c:pt>
                <c:pt idx="3">
                  <c:v>270</c:v>
                </c:pt>
                <c:pt idx="4">
                  <c:v>260</c:v>
                </c:pt>
                <c:pt idx="5">
                  <c:v>250</c:v>
                </c:pt>
                <c:pt idx="6">
                  <c:v>240</c:v>
                </c:pt>
                <c:pt idx="7">
                  <c:v>230</c:v>
                </c:pt>
                <c:pt idx="8">
                  <c:v>220</c:v>
                </c:pt>
                <c:pt idx="9">
                  <c:v>210</c:v>
                </c:pt>
                <c:pt idx="10">
                  <c:v>200</c:v>
                </c:pt>
                <c:pt idx="11">
                  <c:v>190</c:v>
                </c:pt>
                <c:pt idx="12">
                  <c:v>180</c:v>
                </c:pt>
                <c:pt idx="13">
                  <c:v>170</c:v>
                </c:pt>
                <c:pt idx="14">
                  <c:v>160</c:v>
                </c:pt>
                <c:pt idx="15">
                  <c:v>150</c:v>
                </c:pt>
                <c:pt idx="16">
                  <c:v>140</c:v>
                </c:pt>
                <c:pt idx="17">
                  <c:v>130</c:v>
                </c:pt>
                <c:pt idx="18">
                  <c:v>120</c:v>
                </c:pt>
                <c:pt idx="19">
                  <c:v>110</c:v>
                </c:pt>
                <c:pt idx="20">
                  <c:v>100</c:v>
                </c:pt>
                <c:pt idx="21">
                  <c:v>90</c:v>
                </c:pt>
                <c:pt idx="22">
                  <c:v>80</c:v>
                </c:pt>
                <c:pt idx="23">
                  <c:v>70</c:v>
                </c:pt>
                <c:pt idx="24">
                  <c:v>60</c:v>
                </c:pt>
                <c:pt idx="25">
                  <c:v>50</c:v>
                </c:pt>
                <c:pt idx="26">
                  <c:v>40</c:v>
                </c:pt>
                <c:pt idx="27">
                  <c:v>30</c:v>
                </c:pt>
                <c:pt idx="28">
                  <c:v>20</c:v>
                </c:pt>
                <c:pt idx="29">
                  <c:v>10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numCache>
            </c:numRef>
          </c:val>
          <c:extLst>
            <c:ext xmlns:c16="http://schemas.microsoft.com/office/drawing/2014/chart" uri="{C3380CC4-5D6E-409C-BE32-E72D297353CC}">
              <c16:uniqueId val="{00000000-EFB6-9C43-A1A8-922A1B9CC547}"/>
            </c:ext>
          </c:extLst>
        </c:ser>
        <c:ser>
          <c:idx val="1"/>
          <c:order val="1"/>
          <c:tx>
            <c:strRef>
              <c:f>'Results_100-125_new_USE FOR ALL'!$J$7</c:f>
              <c:strCache>
                <c:ptCount val="1"/>
                <c:pt idx="0">
                  <c:v>Partial Incentive</c:v>
                </c:pt>
              </c:strCache>
            </c:strRef>
          </c:tx>
          <c:spPr>
            <a:solidFill>
              <a:schemeClr val="bg2">
                <a:lumMod val="25000"/>
                <a:lumOff val="75000"/>
              </a:schemeClr>
            </a:solidFill>
            <a:ln>
              <a:noFill/>
            </a:ln>
            <a:effectLst/>
          </c:spPr>
          <c:cat>
            <c:numRef>
              <c:f>'Results_100-125_new_USE FOR ALL'!$E$8:$E$78</c:f>
              <c:numCache>
                <c:formatCode>_("$"* #,##0_);_("$"* \(#,##0\);_("$"* "-"??_);_(@_)</c:formatCode>
                <c:ptCount val="7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numCache>
            </c:numRef>
          </c:cat>
          <c:val>
            <c:numRef>
              <c:f>'Results_100-125_new_USE FOR ALL'!$J$8:$J$78</c:f>
              <c:numCache>
                <c:formatCode>General</c:formatCode>
                <c:ptCount val="71"/>
                <c:pt idx="0">
                  <c:v>100</c:v>
                </c:pt>
                <c:pt idx="1">
                  <c:v>100</c:v>
                </c:pt>
                <c:pt idx="2">
                  <c:v>100</c:v>
                </c:pt>
                <c:pt idx="3">
                  <c:v>100</c:v>
                </c:pt>
                <c:pt idx="4">
                  <c:v>100</c:v>
                </c:pt>
                <c:pt idx="5">
                  <c:v>100</c:v>
                </c:pt>
                <c:pt idx="6">
                  <c:v>100</c:v>
                </c:pt>
                <c:pt idx="7">
                  <c:v>100</c:v>
                </c:pt>
                <c:pt idx="8">
                  <c:v>100</c:v>
                </c:pt>
                <c:pt idx="9">
                  <c:v>100</c:v>
                </c:pt>
                <c:pt idx="10">
                  <c:v>100</c:v>
                </c:pt>
                <c:pt idx="11">
                  <c:v>100</c:v>
                </c:pt>
                <c:pt idx="12">
                  <c:v>100</c:v>
                </c:pt>
                <c:pt idx="13">
                  <c:v>100</c:v>
                </c:pt>
                <c:pt idx="14">
                  <c:v>100</c:v>
                </c:pt>
                <c:pt idx="15">
                  <c:v>100</c:v>
                </c:pt>
                <c:pt idx="16">
                  <c:v>100</c:v>
                </c:pt>
                <c:pt idx="17">
                  <c:v>100</c:v>
                </c:pt>
                <c:pt idx="18">
                  <c:v>100</c:v>
                </c:pt>
                <c:pt idx="19">
                  <c:v>100</c:v>
                </c:pt>
                <c:pt idx="20">
                  <c:v>100</c:v>
                </c:pt>
                <c:pt idx="21">
                  <c:v>100</c:v>
                </c:pt>
                <c:pt idx="22">
                  <c:v>100</c:v>
                </c:pt>
                <c:pt idx="23">
                  <c:v>100</c:v>
                </c:pt>
                <c:pt idx="24">
                  <c:v>100</c:v>
                </c:pt>
                <c:pt idx="25">
                  <c:v>100</c:v>
                </c:pt>
                <c:pt idx="26">
                  <c:v>100</c:v>
                </c:pt>
                <c:pt idx="27">
                  <c:v>100</c:v>
                </c:pt>
                <c:pt idx="28">
                  <c:v>100</c:v>
                </c:pt>
                <c:pt idx="29">
                  <c:v>100</c:v>
                </c:pt>
                <c:pt idx="30">
                  <c:v>100</c:v>
                </c:pt>
                <c:pt idx="31">
                  <c:v>90</c:v>
                </c:pt>
                <c:pt idx="32">
                  <c:v>80</c:v>
                </c:pt>
                <c:pt idx="33">
                  <c:v>70</c:v>
                </c:pt>
                <c:pt idx="34">
                  <c:v>60</c:v>
                </c:pt>
                <c:pt idx="35">
                  <c:v>50</c:v>
                </c:pt>
                <c:pt idx="36">
                  <c:v>40</c:v>
                </c:pt>
                <c:pt idx="37">
                  <c:v>30</c:v>
                </c:pt>
                <c:pt idx="38">
                  <c:v>20</c:v>
                </c:pt>
                <c:pt idx="39">
                  <c:v>10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numCache>
            </c:numRef>
          </c:val>
          <c:extLst>
            <c:ext xmlns:c16="http://schemas.microsoft.com/office/drawing/2014/chart" uri="{C3380CC4-5D6E-409C-BE32-E72D297353CC}">
              <c16:uniqueId val="{00000001-EFB6-9C43-A1A8-922A1B9CC547}"/>
            </c:ext>
          </c:extLst>
        </c:ser>
        <c:ser>
          <c:idx val="2"/>
          <c:order val="2"/>
          <c:tx>
            <c:strRef>
              <c:f>'Results_100-125_new_USE FOR ALL'!$K$7</c:f>
              <c:strCache>
                <c:ptCount val="1"/>
                <c:pt idx="0">
                  <c:v>Incentive</c:v>
                </c:pt>
              </c:strCache>
            </c:strRef>
          </c:tx>
          <c:spPr>
            <a:solidFill>
              <a:schemeClr val="bg2"/>
            </a:solidFill>
            <a:ln>
              <a:noFill/>
            </a:ln>
            <a:effectLst/>
          </c:spPr>
          <c:cat>
            <c:numRef>
              <c:f>'Results_100-125_new_USE FOR ALL'!$E$8:$E$78</c:f>
              <c:numCache>
                <c:formatCode>_("$"* #,##0_);_("$"* \(#,##0\);_("$"* "-"??_);_(@_)</c:formatCode>
                <c:ptCount val="7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numCache>
            </c:numRef>
          </c:cat>
          <c:val>
            <c:numRef>
              <c:f>'Results_100-125_new_USE FOR ALL'!$K$8:$K$78</c:f>
              <c:numCache>
                <c:formatCode>General</c:formatCode>
                <c:ptCount val="71"/>
                <c:pt idx="0">
                  <c:v>0</c:v>
                </c:pt>
                <c:pt idx="1">
                  <c:v>10</c:v>
                </c:pt>
                <c:pt idx="2">
                  <c:v>20</c:v>
                </c:pt>
                <c:pt idx="3">
                  <c:v>30</c:v>
                </c:pt>
                <c:pt idx="4">
                  <c:v>40</c:v>
                </c:pt>
                <c:pt idx="5">
                  <c:v>50</c:v>
                </c:pt>
                <c:pt idx="6">
                  <c:v>60</c:v>
                </c:pt>
                <c:pt idx="7">
                  <c:v>70</c:v>
                </c:pt>
                <c:pt idx="8">
                  <c:v>80</c:v>
                </c:pt>
                <c:pt idx="9">
                  <c:v>90</c:v>
                </c:pt>
                <c:pt idx="10">
                  <c:v>100</c:v>
                </c:pt>
                <c:pt idx="11">
                  <c:v>110</c:v>
                </c:pt>
                <c:pt idx="12">
                  <c:v>120</c:v>
                </c:pt>
                <c:pt idx="13">
                  <c:v>130</c:v>
                </c:pt>
                <c:pt idx="14">
                  <c:v>140</c:v>
                </c:pt>
                <c:pt idx="15">
                  <c:v>150</c:v>
                </c:pt>
                <c:pt idx="16">
                  <c:v>160</c:v>
                </c:pt>
                <c:pt idx="17">
                  <c:v>170</c:v>
                </c:pt>
                <c:pt idx="18">
                  <c:v>180</c:v>
                </c:pt>
                <c:pt idx="19">
                  <c:v>190</c:v>
                </c:pt>
                <c:pt idx="20">
                  <c:v>200</c:v>
                </c:pt>
                <c:pt idx="21">
                  <c:v>210</c:v>
                </c:pt>
                <c:pt idx="22">
                  <c:v>220</c:v>
                </c:pt>
                <c:pt idx="23">
                  <c:v>230</c:v>
                </c:pt>
                <c:pt idx="24">
                  <c:v>240</c:v>
                </c:pt>
                <c:pt idx="25">
                  <c:v>250</c:v>
                </c:pt>
                <c:pt idx="26">
                  <c:v>260</c:v>
                </c:pt>
                <c:pt idx="27">
                  <c:v>270</c:v>
                </c:pt>
                <c:pt idx="28">
                  <c:v>280</c:v>
                </c:pt>
                <c:pt idx="29">
                  <c:v>290</c:v>
                </c:pt>
                <c:pt idx="30">
                  <c:v>300</c:v>
                </c:pt>
                <c:pt idx="31">
                  <c:v>310</c:v>
                </c:pt>
                <c:pt idx="32">
                  <c:v>320</c:v>
                </c:pt>
                <c:pt idx="33">
                  <c:v>330</c:v>
                </c:pt>
                <c:pt idx="34">
                  <c:v>340</c:v>
                </c:pt>
                <c:pt idx="35">
                  <c:v>350</c:v>
                </c:pt>
                <c:pt idx="36">
                  <c:v>360</c:v>
                </c:pt>
                <c:pt idx="37">
                  <c:v>370</c:v>
                </c:pt>
                <c:pt idx="38">
                  <c:v>380</c:v>
                </c:pt>
                <c:pt idx="39">
                  <c:v>390</c:v>
                </c:pt>
                <c:pt idx="40">
                  <c:v>400</c:v>
                </c:pt>
                <c:pt idx="41">
                  <c:v>400</c:v>
                </c:pt>
                <c:pt idx="42">
                  <c:v>400</c:v>
                </c:pt>
                <c:pt idx="43">
                  <c:v>400</c:v>
                </c:pt>
                <c:pt idx="44">
                  <c:v>400</c:v>
                </c:pt>
                <c:pt idx="45">
                  <c:v>400</c:v>
                </c:pt>
                <c:pt idx="46">
                  <c:v>400</c:v>
                </c:pt>
                <c:pt idx="47">
                  <c:v>400</c:v>
                </c:pt>
                <c:pt idx="48">
                  <c:v>400</c:v>
                </c:pt>
                <c:pt idx="49">
                  <c:v>400</c:v>
                </c:pt>
                <c:pt idx="50">
                  <c:v>400</c:v>
                </c:pt>
                <c:pt idx="51">
                  <c:v>400</c:v>
                </c:pt>
                <c:pt idx="52">
                  <c:v>400</c:v>
                </c:pt>
                <c:pt idx="53">
                  <c:v>400</c:v>
                </c:pt>
                <c:pt idx="54">
                  <c:v>400</c:v>
                </c:pt>
                <c:pt idx="55">
                  <c:v>400</c:v>
                </c:pt>
                <c:pt idx="56">
                  <c:v>400</c:v>
                </c:pt>
                <c:pt idx="57">
                  <c:v>400</c:v>
                </c:pt>
                <c:pt idx="58">
                  <c:v>400</c:v>
                </c:pt>
                <c:pt idx="59">
                  <c:v>400</c:v>
                </c:pt>
                <c:pt idx="60">
                  <c:v>400</c:v>
                </c:pt>
                <c:pt idx="61">
                  <c:v>400</c:v>
                </c:pt>
                <c:pt idx="62">
                  <c:v>400</c:v>
                </c:pt>
                <c:pt idx="63">
                  <c:v>400</c:v>
                </c:pt>
                <c:pt idx="64">
                  <c:v>400</c:v>
                </c:pt>
                <c:pt idx="65">
                  <c:v>400</c:v>
                </c:pt>
                <c:pt idx="66">
                  <c:v>400</c:v>
                </c:pt>
                <c:pt idx="67">
                  <c:v>400</c:v>
                </c:pt>
                <c:pt idx="68">
                  <c:v>400</c:v>
                </c:pt>
                <c:pt idx="69">
                  <c:v>400</c:v>
                </c:pt>
                <c:pt idx="70">
                  <c:v>400</c:v>
                </c:pt>
              </c:numCache>
            </c:numRef>
          </c:val>
          <c:extLst>
            <c:ext xmlns:c16="http://schemas.microsoft.com/office/drawing/2014/chart" uri="{C3380CC4-5D6E-409C-BE32-E72D297353CC}">
              <c16:uniqueId val="{00000002-EFB6-9C43-A1A8-922A1B9CC547}"/>
            </c:ext>
          </c:extLst>
        </c:ser>
        <c:dLbls>
          <c:showLegendKey val="0"/>
          <c:showVal val="0"/>
          <c:showCatName val="0"/>
          <c:showSerName val="0"/>
          <c:showPercent val="0"/>
          <c:showBubbleSize val="0"/>
        </c:dLbls>
        <c:axId val="837786880"/>
        <c:axId val="837111712"/>
      </c:areaChart>
      <c:scatterChart>
        <c:scatterStyle val="lineMarker"/>
        <c:varyColors val="0"/>
        <c:ser>
          <c:idx val="3"/>
          <c:order val="3"/>
          <c:tx>
            <c:strRef>
              <c:f>'Results_100-125_new_USE FOR ALL'!$L$7</c:f>
              <c:strCache>
                <c:ptCount val="1"/>
                <c:pt idx="0">
                  <c:v>Examples</c:v>
                </c:pt>
              </c:strCache>
            </c:strRef>
          </c:tx>
          <c:spPr>
            <a:ln w="25400" cap="rnd">
              <a:noFill/>
              <a:round/>
            </a:ln>
            <a:effectLst/>
          </c:spPr>
          <c:marker>
            <c:symbol val="circle"/>
            <c:size val="5"/>
            <c:spPr>
              <a:solidFill>
                <a:schemeClr val="bg2"/>
              </a:solidFill>
              <a:ln w="69850">
                <a:solidFill>
                  <a:schemeClr val="bg2"/>
                </a:solidFill>
              </a:ln>
              <a:effectLst/>
            </c:spPr>
          </c:marker>
          <c:dPt>
            <c:idx val="5"/>
            <c:marker>
              <c:symbol val="none"/>
            </c:marker>
            <c:bubble3D val="0"/>
            <c:extLst>
              <c:ext xmlns:c16="http://schemas.microsoft.com/office/drawing/2014/chart" uri="{C3380CC4-5D6E-409C-BE32-E72D297353CC}">
                <c16:uniqueId val="{00000003-EFB6-9C43-A1A8-922A1B9CC547}"/>
              </c:ext>
            </c:extLst>
          </c:dPt>
          <c:dPt>
            <c:idx val="15"/>
            <c:marker>
              <c:symbol val="none"/>
            </c:marker>
            <c:bubble3D val="0"/>
            <c:extLst>
              <c:ext xmlns:c16="http://schemas.microsoft.com/office/drawing/2014/chart" uri="{C3380CC4-5D6E-409C-BE32-E72D297353CC}">
                <c16:uniqueId val="{00000004-EFB6-9C43-A1A8-922A1B9CC547}"/>
              </c:ext>
            </c:extLst>
          </c:dPt>
          <c:dPt>
            <c:idx val="45"/>
            <c:marker>
              <c:symbol val="none"/>
            </c:marker>
            <c:bubble3D val="0"/>
            <c:extLst>
              <c:ext xmlns:c16="http://schemas.microsoft.com/office/drawing/2014/chart" uri="{C3380CC4-5D6E-409C-BE32-E72D297353CC}">
                <c16:uniqueId val="{00000002-500C-EE43-9446-B8E49D59CEAB}"/>
              </c:ext>
            </c:extLst>
          </c:dPt>
          <c:xVal>
            <c:numRef>
              <c:f>'Results_100-125_new_USE FOR ALL'!$E$8:$E$78</c:f>
              <c:numCache>
                <c:formatCode>_("$"* #,##0_);_("$"* \(#,##0\);_("$"* "-"??_);_(@_)</c:formatCode>
                <c:ptCount val="7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numCache>
            </c:numRef>
          </c:xVal>
          <c:yVal>
            <c:numRef>
              <c:f>'Results_100-125_new_USE FOR ALL'!$L$8:$L$78</c:f>
              <c:numCache>
                <c:formatCode>General</c:formatCode>
                <c:ptCount val="71"/>
                <c:pt idx="5">
                  <c:v>100</c:v>
                </c:pt>
                <c:pt idx="15">
                  <c:v>200</c:v>
                </c:pt>
                <c:pt idx="45">
                  <c:v>350</c:v>
                </c:pt>
              </c:numCache>
            </c:numRef>
          </c:yVal>
          <c:smooth val="0"/>
          <c:extLst>
            <c:ext xmlns:c16="http://schemas.microsoft.com/office/drawing/2014/chart" uri="{C3380CC4-5D6E-409C-BE32-E72D297353CC}">
              <c16:uniqueId val="{00000005-EFB6-9C43-A1A8-922A1B9CC547}"/>
            </c:ext>
          </c:extLst>
        </c:ser>
        <c:dLbls>
          <c:showLegendKey val="0"/>
          <c:showVal val="0"/>
          <c:showCatName val="0"/>
          <c:showSerName val="0"/>
          <c:showPercent val="0"/>
          <c:showBubbleSize val="0"/>
        </c:dLbls>
        <c:axId val="1280688767"/>
        <c:axId val="1280715679"/>
      </c:scatterChart>
      <c:catAx>
        <c:axId val="837786880"/>
        <c:scaling>
          <c:orientation val="minMax"/>
        </c:scaling>
        <c:delete val="0"/>
        <c:axPos val="b"/>
        <c:title>
          <c:tx>
            <c:rich>
              <a:bodyPr rot="0" spcFirstLastPara="1" vertOverflow="ellipsis" vert="horz" wrap="square" anchor="ctr" anchorCtr="1"/>
              <a:lstStyle/>
              <a:p>
                <a:pPr>
                  <a:defRPr sz="1800" b="1"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r>
                  <a:rPr lang="en-US" b="1" dirty="0"/>
                  <a:t>Investment (Millions)</a:t>
                </a:r>
              </a:p>
            </c:rich>
          </c:tx>
          <c:layout>
            <c:manualLayout>
              <c:xMode val="edge"/>
              <c:yMode val="edge"/>
              <c:x val="0.42207359576826448"/>
              <c:y val="0.85021199491839738"/>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title>
        <c:numFmt formatCode="_(&quot;$&quot;* #,##0_);_(&quot;$&quot;* \(#,##0\);_(&quot;$&quot;* &quot;-&quot;??_);_(@_)"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837111712"/>
        <c:crosses val="autoZero"/>
        <c:auto val="1"/>
        <c:lblAlgn val="ctr"/>
        <c:lblOffset val="100"/>
        <c:tickLblSkip val="10"/>
        <c:noMultiLvlLbl val="0"/>
      </c:catAx>
      <c:valAx>
        <c:axId val="837111712"/>
        <c:scaling>
          <c:orientation val="minMax"/>
          <c:max val="4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r>
                  <a:rPr lang="en-US" b="1"/>
                  <a:t>Jobs Required</a:t>
                </a:r>
              </a:p>
            </c:rich>
          </c:tx>
          <c:layout>
            <c:manualLayout>
              <c:xMode val="edge"/>
              <c:yMode val="edge"/>
              <c:x val="1.0769177099057524E-2"/>
              <c:y val="0.27406485128113617"/>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837786880"/>
        <c:crossesAt val="1"/>
        <c:crossBetween val="between"/>
        <c:majorUnit val="50"/>
      </c:valAx>
      <c:valAx>
        <c:axId val="1280715679"/>
        <c:scaling>
          <c:orientation val="minMax"/>
          <c:max val="400"/>
        </c:scaling>
        <c:delete val="1"/>
        <c:axPos val="r"/>
        <c:numFmt formatCode="General" sourceLinked="1"/>
        <c:majorTickMark val="out"/>
        <c:minorTickMark val="none"/>
        <c:tickLblPos val="nextTo"/>
        <c:crossAx val="1280688767"/>
        <c:crosses val="max"/>
        <c:crossBetween val="midCat"/>
      </c:valAx>
      <c:valAx>
        <c:axId val="1280688767"/>
        <c:scaling>
          <c:orientation val="minMax"/>
        </c:scaling>
        <c:delete val="1"/>
        <c:axPos val="b"/>
        <c:numFmt formatCode="_(&quot;$&quot;* #,##0_);_(&quot;$&quot;* \(#,##0\);_(&quot;$&quot;* &quot;-&quot;??_);_(@_)" sourceLinked="1"/>
        <c:majorTickMark val="out"/>
        <c:minorTickMark val="none"/>
        <c:tickLblPos val="nextTo"/>
        <c:crossAx val="1280715679"/>
        <c:crosses val="autoZero"/>
        <c:crossBetween val="midCat"/>
      </c:valAx>
      <c:spPr>
        <a:noFill/>
        <a:ln>
          <a:noFill/>
        </a:ln>
        <a:effectLst/>
      </c:spPr>
    </c:plotArea>
    <c:legend>
      <c:legendPos val="b"/>
      <c:layout>
        <c:manualLayout>
          <c:xMode val="edge"/>
          <c:yMode val="edge"/>
          <c:x val="0.18226390776874687"/>
          <c:y val="0.91160686616997177"/>
          <c:w val="0.81604847628051802"/>
          <c:h val="7.5181156647308595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sz="180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26443888209547"/>
          <c:y val="6.0658496488861589E-2"/>
          <c:w val="0.84350787415969242"/>
          <c:h val="0.70273431887548155"/>
        </c:manualLayout>
      </c:layout>
      <c:areaChart>
        <c:grouping val="stacked"/>
        <c:varyColors val="0"/>
        <c:ser>
          <c:idx val="0"/>
          <c:order val="0"/>
          <c:tx>
            <c:strRef>
              <c:f>'Results_100-125_new_USE FOR (2)'!$I$7</c:f>
              <c:strCache>
                <c:ptCount val="1"/>
                <c:pt idx="0">
                  <c:v>No Incentive</c:v>
                </c:pt>
              </c:strCache>
            </c:strRef>
          </c:tx>
          <c:spPr>
            <a:pattFill prst="pct20">
              <a:fgClr>
                <a:schemeClr val="bg2"/>
              </a:fgClr>
              <a:bgClr>
                <a:schemeClr val="bg1"/>
              </a:bgClr>
            </a:pattFill>
            <a:ln>
              <a:noFill/>
            </a:ln>
            <a:effectLst/>
          </c:spPr>
          <c:cat>
            <c:numRef>
              <c:f>'Results_100-125_new_USE FOR (2)'!$E$8:$E$78</c:f>
              <c:numCache>
                <c:formatCode>_("$"* #,##0_);_("$"* \(#,##0\);_("$"* "-"??_);_(@_)</c:formatCode>
                <c:ptCount val="7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numCache>
            </c:numRef>
          </c:cat>
          <c:val>
            <c:numRef>
              <c:f>'Results_100-125_new_USE FOR (2)'!$I$8:$I$78</c:f>
              <c:numCache>
                <c:formatCode>General</c:formatCode>
                <c:ptCount val="71"/>
                <c:pt idx="0">
                  <c:v>150</c:v>
                </c:pt>
                <c:pt idx="1">
                  <c:v>145</c:v>
                </c:pt>
                <c:pt idx="2">
                  <c:v>140</c:v>
                </c:pt>
                <c:pt idx="3">
                  <c:v>135</c:v>
                </c:pt>
                <c:pt idx="4">
                  <c:v>130</c:v>
                </c:pt>
                <c:pt idx="5">
                  <c:v>125</c:v>
                </c:pt>
                <c:pt idx="6">
                  <c:v>120</c:v>
                </c:pt>
                <c:pt idx="7">
                  <c:v>115</c:v>
                </c:pt>
                <c:pt idx="8">
                  <c:v>110</c:v>
                </c:pt>
                <c:pt idx="9">
                  <c:v>105</c:v>
                </c:pt>
                <c:pt idx="10">
                  <c:v>100</c:v>
                </c:pt>
                <c:pt idx="11">
                  <c:v>95</c:v>
                </c:pt>
                <c:pt idx="12">
                  <c:v>90</c:v>
                </c:pt>
                <c:pt idx="13">
                  <c:v>85</c:v>
                </c:pt>
                <c:pt idx="14">
                  <c:v>80</c:v>
                </c:pt>
                <c:pt idx="15">
                  <c:v>75</c:v>
                </c:pt>
                <c:pt idx="16">
                  <c:v>70</c:v>
                </c:pt>
                <c:pt idx="17">
                  <c:v>65</c:v>
                </c:pt>
                <c:pt idx="18">
                  <c:v>60</c:v>
                </c:pt>
                <c:pt idx="19">
                  <c:v>55</c:v>
                </c:pt>
                <c:pt idx="20">
                  <c:v>50</c:v>
                </c:pt>
                <c:pt idx="21">
                  <c:v>45</c:v>
                </c:pt>
                <c:pt idx="22">
                  <c:v>40</c:v>
                </c:pt>
                <c:pt idx="23">
                  <c:v>35</c:v>
                </c:pt>
                <c:pt idx="24">
                  <c:v>30</c:v>
                </c:pt>
                <c:pt idx="25">
                  <c:v>25</c:v>
                </c:pt>
                <c:pt idx="26">
                  <c:v>20</c:v>
                </c:pt>
                <c:pt idx="27">
                  <c:v>15</c:v>
                </c:pt>
                <c:pt idx="28">
                  <c:v>10</c:v>
                </c:pt>
                <c:pt idx="29">
                  <c:v>5</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numCache>
            </c:numRef>
          </c:val>
          <c:extLst>
            <c:ext xmlns:c16="http://schemas.microsoft.com/office/drawing/2014/chart" uri="{C3380CC4-5D6E-409C-BE32-E72D297353CC}">
              <c16:uniqueId val="{00000000-2F52-5044-973E-48DC053FD085}"/>
            </c:ext>
          </c:extLst>
        </c:ser>
        <c:ser>
          <c:idx val="1"/>
          <c:order val="1"/>
          <c:tx>
            <c:strRef>
              <c:f>'Results_100-125_new_USE FOR (2)'!$J$7</c:f>
              <c:strCache>
                <c:ptCount val="1"/>
                <c:pt idx="0">
                  <c:v>Partial Incentive</c:v>
                </c:pt>
              </c:strCache>
            </c:strRef>
          </c:tx>
          <c:spPr>
            <a:solidFill>
              <a:schemeClr val="bg2">
                <a:lumMod val="25000"/>
                <a:lumOff val="75000"/>
              </a:schemeClr>
            </a:solidFill>
            <a:ln>
              <a:noFill/>
            </a:ln>
            <a:effectLst/>
          </c:spPr>
          <c:cat>
            <c:numRef>
              <c:f>'Results_100-125_new_USE FOR (2)'!$E$8:$E$78</c:f>
              <c:numCache>
                <c:formatCode>_("$"* #,##0_);_("$"* \(#,##0\);_("$"* "-"??_);_(@_)</c:formatCode>
                <c:ptCount val="7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numCache>
            </c:numRef>
          </c:cat>
          <c:val>
            <c:numRef>
              <c:f>'Results_100-125_new_USE FOR (2)'!$J$8:$J$78</c:f>
              <c:numCache>
                <c:formatCode>General</c:formatCode>
                <c:ptCount val="71"/>
                <c:pt idx="0">
                  <c:v>50</c:v>
                </c:pt>
                <c:pt idx="1">
                  <c:v>50</c:v>
                </c:pt>
                <c:pt idx="2">
                  <c:v>50</c:v>
                </c:pt>
                <c:pt idx="3">
                  <c:v>50</c:v>
                </c:pt>
                <c:pt idx="4">
                  <c:v>50</c:v>
                </c:pt>
                <c:pt idx="5">
                  <c:v>50</c:v>
                </c:pt>
                <c:pt idx="6">
                  <c:v>50</c:v>
                </c:pt>
                <c:pt idx="7">
                  <c:v>50</c:v>
                </c:pt>
                <c:pt idx="8">
                  <c:v>50</c:v>
                </c:pt>
                <c:pt idx="9">
                  <c:v>50</c:v>
                </c:pt>
                <c:pt idx="10">
                  <c:v>50</c:v>
                </c:pt>
                <c:pt idx="11">
                  <c:v>50</c:v>
                </c:pt>
                <c:pt idx="12">
                  <c:v>50</c:v>
                </c:pt>
                <c:pt idx="13">
                  <c:v>50</c:v>
                </c:pt>
                <c:pt idx="14">
                  <c:v>50</c:v>
                </c:pt>
                <c:pt idx="15">
                  <c:v>50</c:v>
                </c:pt>
                <c:pt idx="16">
                  <c:v>50</c:v>
                </c:pt>
                <c:pt idx="17">
                  <c:v>50</c:v>
                </c:pt>
                <c:pt idx="18">
                  <c:v>50</c:v>
                </c:pt>
                <c:pt idx="19">
                  <c:v>50</c:v>
                </c:pt>
                <c:pt idx="20">
                  <c:v>50</c:v>
                </c:pt>
                <c:pt idx="21">
                  <c:v>50</c:v>
                </c:pt>
                <c:pt idx="22">
                  <c:v>50</c:v>
                </c:pt>
                <c:pt idx="23">
                  <c:v>50</c:v>
                </c:pt>
                <c:pt idx="24">
                  <c:v>50</c:v>
                </c:pt>
                <c:pt idx="25">
                  <c:v>50</c:v>
                </c:pt>
                <c:pt idx="26">
                  <c:v>50</c:v>
                </c:pt>
                <c:pt idx="27">
                  <c:v>50</c:v>
                </c:pt>
                <c:pt idx="28">
                  <c:v>50</c:v>
                </c:pt>
                <c:pt idx="29">
                  <c:v>50</c:v>
                </c:pt>
                <c:pt idx="30">
                  <c:v>50</c:v>
                </c:pt>
                <c:pt idx="31">
                  <c:v>45</c:v>
                </c:pt>
                <c:pt idx="32">
                  <c:v>40</c:v>
                </c:pt>
                <c:pt idx="33">
                  <c:v>35</c:v>
                </c:pt>
                <c:pt idx="34">
                  <c:v>30</c:v>
                </c:pt>
                <c:pt idx="35">
                  <c:v>25</c:v>
                </c:pt>
                <c:pt idx="36">
                  <c:v>20</c:v>
                </c:pt>
                <c:pt idx="37">
                  <c:v>15</c:v>
                </c:pt>
                <c:pt idx="38">
                  <c:v>10</c:v>
                </c:pt>
                <c:pt idx="39">
                  <c:v>5</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numCache>
            </c:numRef>
          </c:val>
          <c:extLst>
            <c:ext xmlns:c16="http://schemas.microsoft.com/office/drawing/2014/chart" uri="{C3380CC4-5D6E-409C-BE32-E72D297353CC}">
              <c16:uniqueId val="{00000001-2F52-5044-973E-48DC053FD085}"/>
            </c:ext>
          </c:extLst>
        </c:ser>
        <c:ser>
          <c:idx val="2"/>
          <c:order val="2"/>
          <c:tx>
            <c:strRef>
              <c:f>'Results_100-125_new_USE FOR (2)'!$K$7</c:f>
              <c:strCache>
                <c:ptCount val="1"/>
                <c:pt idx="0">
                  <c:v>Incentive</c:v>
                </c:pt>
              </c:strCache>
            </c:strRef>
          </c:tx>
          <c:spPr>
            <a:solidFill>
              <a:schemeClr val="bg2"/>
            </a:solidFill>
            <a:ln>
              <a:noFill/>
            </a:ln>
            <a:effectLst/>
          </c:spPr>
          <c:cat>
            <c:numRef>
              <c:f>'Results_100-125_new_USE FOR (2)'!$E$8:$E$78</c:f>
              <c:numCache>
                <c:formatCode>_("$"* #,##0_);_("$"* \(#,##0\);_("$"* "-"??_);_(@_)</c:formatCode>
                <c:ptCount val="7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numCache>
            </c:numRef>
          </c:cat>
          <c:val>
            <c:numRef>
              <c:f>'Results_100-125_new_USE FOR (2)'!$K$8:$K$78</c:f>
              <c:numCache>
                <c:formatCode>General</c:formatCode>
                <c:ptCount val="71"/>
                <c:pt idx="0">
                  <c:v>200</c:v>
                </c:pt>
                <c:pt idx="1">
                  <c:v>205</c:v>
                </c:pt>
                <c:pt idx="2">
                  <c:v>210</c:v>
                </c:pt>
                <c:pt idx="3">
                  <c:v>215</c:v>
                </c:pt>
                <c:pt idx="4">
                  <c:v>220</c:v>
                </c:pt>
                <c:pt idx="5">
                  <c:v>225</c:v>
                </c:pt>
                <c:pt idx="6">
                  <c:v>230</c:v>
                </c:pt>
                <c:pt idx="7">
                  <c:v>235</c:v>
                </c:pt>
                <c:pt idx="8">
                  <c:v>240</c:v>
                </c:pt>
                <c:pt idx="9">
                  <c:v>245</c:v>
                </c:pt>
                <c:pt idx="10">
                  <c:v>250</c:v>
                </c:pt>
                <c:pt idx="11">
                  <c:v>255</c:v>
                </c:pt>
                <c:pt idx="12">
                  <c:v>260</c:v>
                </c:pt>
                <c:pt idx="13">
                  <c:v>265</c:v>
                </c:pt>
                <c:pt idx="14">
                  <c:v>270</c:v>
                </c:pt>
                <c:pt idx="15">
                  <c:v>275</c:v>
                </c:pt>
                <c:pt idx="16">
                  <c:v>280</c:v>
                </c:pt>
                <c:pt idx="17">
                  <c:v>285</c:v>
                </c:pt>
                <c:pt idx="18">
                  <c:v>290</c:v>
                </c:pt>
                <c:pt idx="19">
                  <c:v>295</c:v>
                </c:pt>
                <c:pt idx="20">
                  <c:v>300</c:v>
                </c:pt>
                <c:pt idx="21">
                  <c:v>305</c:v>
                </c:pt>
                <c:pt idx="22">
                  <c:v>310</c:v>
                </c:pt>
                <c:pt idx="23">
                  <c:v>315</c:v>
                </c:pt>
                <c:pt idx="24">
                  <c:v>320</c:v>
                </c:pt>
                <c:pt idx="25">
                  <c:v>325</c:v>
                </c:pt>
                <c:pt idx="26">
                  <c:v>330</c:v>
                </c:pt>
                <c:pt idx="27">
                  <c:v>335</c:v>
                </c:pt>
                <c:pt idx="28">
                  <c:v>340</c:v>
                </c:pt>
                <c:pt idx="29">
                  <c:v>345</c:v>
                </c:pt>
                <c:pt idx="30">
                  <c:v>350</c:v>
                </c:pt>
                <c:pt idx="31">
                  <c:v>355</c:v>
                </c:pt>
                <c:pt idx="32">
                  <c:v>360</c:v>
                </c:pt>
                <c:pt idx="33">
                  <c:v>365</c:v>
                </c:pt>
                <c:pt idx="34">
                  <c:v>370</c:v>
                </c:pt>
                <c:pt idx="35">
                  <c:v>375</c:v>
                </c:pt>
                <c:pt idx="36">
                  <c:v>380</c:v>
                </c:pt>
                <c:pt idx="37">
                  <c:v>385</c:v>
                </c:pt>
                <c:pt idx="38">
                  <c:v>390</c:v>
                </c:pt>
                <c:pt idx="39">
                  <c:v>395</c:v>
                </c:pt>
                <c:pt idx="40">
                  <c:v>400</c:v>
                </c:pt>
                <c:pt idx="41">
                  <c:v>400</c:v>
                </c:pt>
                <c:pt idx="42">
                  <c:v>400</c:v>
                </c:pt>
                <c:pt idx="43">
                  <c:v>400</c:v>
                </c:pt>
                <c:pt idx="44">
                  <c:v>400</c:v>
                </c:pt>
                <c:pt idx="45">
                  <c:v>400</c:v>
                </c:pt>
                <c:pt idx="46">
                  <c:v>400</c:v>
                </c:pt>
                <c:pt idx="47">
                  <c:v>400</c:v>
                </c:pt>
                <c:pt idx="48">
                  <c:v>400</c:v>
                </c:pt>
                <c:pt idx="49">
                  <c:v>400</c:v>
                </c:pt>
                <c:pt idx="50">
                  <c:v>400</c:v>
                </c:pt>
                <c:pt idx="51">
                  <c:v>400</c:v>
                </c:pt>
                <c:pt idx="52">
                  <c:v>400</c:v>
                </c:pt>
                <c:pt idx="53">
                  <c:v>400</c:v>
                </c:pt>
                <c:pt idx="54">
                  <c:v>400</c:v>
                </c:pt>
                <c:pt idx="55">
                  <c:v>400</c:v>
                </c:pt>
                <c:pt idx="56">
                  <c:v>400</c:v>
                </c:pt>
                <c:pt idx="57">
                  <c:v>400</c:v>
                </c:pt>
                <c:pt idx="58">
                  <c:v>400</c:v>
                </c:pt>
                <c:pt idx="59">
                  <c:v>400</c:v>
                </c:pt>
                <c:pt idx="60">
                  <c:v>400</c:v>
                </c:pt>
                <c:pt idx="61">
                  <c:v>400</c:v>
                </c:pt>
                <c:pt idx="62">
                  <c:v>400</c:v>
                </c:pt>
                <c:pt idx="63">
                  <c:v>400</c:v>
                </c:pt>
                <c:pt idx="64">
                  <c:v>400</c:v>
                </c:pt>
                <c:pt idx="65">
                  <c:v>400</c:v>
                </c:pt>
                <c:pt idx="66">
                  <c:v>400</c:v>
                </c:pt>
                <c:pt idx="67">
                  <c:v>400</c:v>
                </c:pt>
                <c:pt idx="68">
                  <c:v>400</c:v>
                </c:pt>
                <c:pt idx="69">
                  <c:v>400</c:v>
                </c:pt>
                <c:pt idx="70">
                  <c:v>400</c:v>
                </c:pt>
              </c:numCache>
            </c:numRef>
          </c:val>
          <c:extLst>
            <c:ext xmlns:c16="http://schemas.microsoft.com/office/drawing/2014/chart" uri="{C3380CC4-5D6E-409C-BE32-E72D297353CC}">
              <c16:uniqueId val="{00000002-2F52-5044-973E-48DC053FD085}"/>
            </c:ext>
          </c:extLst>
        </c:ser>
        <c:dLbls>
          <c:showLegendKey val="0"/>
          <c:showVal val="0"/>
          <c:showCatName val="0"/>
          <c:showSerName val="0"/>
          <c:showPercent val="0"/>
          <c:showBubbleSize val="0"/>
        </c:dLbls>
        <c:axId val="837786880"/>
        <c:axId val="837111712"/>
      </c:areaChart>
      <c:scatterChart>
        <c:scatterStyle val="lineMarker"/>
        <c:varyColors val="0"/>
        <c:ser>
          <c:idx val="3"/>
          <c:order val="3"/>
          <c:tx>
            <c:strRef>
              <c:f>'Results_100-125_new_USE FOR (2)'!$L$7</c:f>
              <c:strCache>
                <c:ptCount val="1"/>
                <c:pt idx="0">
                  <c:v>Examples</c:v>
                </c:pt>
              </c:strCache>
            </c:strRef>
          </c:tx>
          <c:spPr>
            <a:ln w="25400" cap="rnd">
              <a:noFill/>
              <a:round/>
            </a:ln>
            <a:effectLst/>
          </c:spPr>
          <c:marker>
            <c:symbol val="none"/>
          </c:marker>
          <c:dPt>
            <c:idx val="5"/>
            <c:marker>
              <c:symbol val="none"/>
            </c:marker>
            <c:bubble3D val="0"/>
            <c:extLst>
              <c:ext xmlns:c16="http://schemas.microsoft.com/office/drawing/2014/chart" uri="{C3380CC4-5D6E-409C-BE32-E72D297353CC}">
                <c16:uniqueId val="{00000003-2F52-5044-973E-48DC053FD085}"/>
              </c:ext>
            </c:extLst>
          </c:dPt>
          <c:dPt>
            <c:idx val="15"/>
            <c:marker>
              <c:symbol val="none"/>
            </c:marker>
            <c:bubble3D val="0"/>
            <c:extLst>
              <c:ext xmlns:c16="http://schemas.microsoft.com/office/drawing/2014/chart" uri="{C3380CC4-5D6E-409C-BE32-E72D297353CC}">
                <c16:uniqueId val="{00000004-2F52-5044-973E-48DC053FD085}"/>
              </c:ext>
            </c:extLst>
          </c:dPt>
          <c:xVal>
            <c:numRef>
              <c:f>'Results_100-125_new_USE FOR (2)'!$E$8:$E$78</c:f>
              <c:numCache>
                <c:formatCode>_("$"* #,##0_);_("$"* \(#,##0\);_("$"* "-"??_);_(@_)</c:formatCode>
                <c:ptCount val="7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numCache>
            </c:numRef>
          </c:xVal>
          <c:yVal>
            <c:numRef>
              <c:f>'Results_100-125_new_USE FOR (2)'!$L$8:$L$78</c:f>
              <c:numCache>
                <c:formatCode>General</c:formatCode>
                <c:ptCount val="71"/>
                <c:pt idx="5">
                  <c:v>100</c:v>
                </c:pt>
                <c:pt idx="15">
                  <c:v>200</c:v>
                </c:pt>
                <c:pt idx="45">
                  <c:v>350</c:v>
                </c:pt>
              </c:numCache>
            </c:numRef>
          </c:yVal>
          <c:smooth val="0"/>
          <c:extLst>
            <c:ext xmlns:c16="http://schemas.microsoft.com/office/drawing/2014/chart" uri="{C3380CC4-5D6E-409C-BE32-E72D297353CC}">
              <c16:uniqueId val="{00000005-2F52-5044-973E-48DC053FD085}"/>
            </c:ext>
          </c:extLst>
        </c:ser>
        <c:dLbls>
          <c:showLegendKey val="0"/>
          <c:showVal val="0"/>
          <c:showCatName val="0"/>
          <c:showSerName val="0"/>
          <c:showPercent val="0"/>
          <c:showBubbleSize val="0"/>
        </c:dLbls>
        <c:axId val="1280688767"/>
        <c:axId val="1280715679"/>
      </c:scatterChart>
      <c:catAx>
        <c:axId val="837786880"/>
        <c:scaling>
          <c:orientation val="minMax"/>
        </c:scaling>
        <c:delete val="0"/>
        <c:axPos val="b"/>
        <c:title>
          <c:tx>
            <c:rich>
              <a:bodyPr rot="0" spcFirstLastPara="1" vertOverflow="ellipsis" vert="horz" wrap="square" anchor="ctr" anchorCtr="1"/>
              <a:lstStyle/>
              <a:p>
                <a:pPr>
                  <a:defRPr sz="1800" b="1"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r>
                  <a:rPr lang="en-US" b="1" dirty="0"/>
                  <a:t>Investment (Millions)</a:t>
                </a:r>
              </a:p>
            </c:rich>
          </c:tx>
          <c:layout>
            <c:manualLayout>
              <c:xMode val="edge"/>
              <c:yMode val="edge"/>
              <c:x val="0.42207359576826448"/>
              <c:y val="0.85021199491839738"/>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title>
        <c:numFmt formatCode="_(&quot;$&quot;* #,##0_);_(&quot;$&quot;* \(#,##0\);_(&quot;$&quot;* &quot;-&quot;??_);_(@_)"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837111712"/>
        <c:crosses val="autoZero"/>
        <c:auto val="1"/>
        <c:lblAlgn val="ctr"/>
        <c:lblOffset val="100"/>
        <c:tickLblSkip val="10"/>
        <c:noMultiLvlLbl val="0"/>
      </c:catAx>
      <c:valAx>
        <c:axId val="837111712"/>
        <c:scaling>
          <c:orientation val="minMax"/>
          <c:max val="4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r>
                  <a:rPr lang="en-US" b="1"/>
                  <a:t>Jobs Required</a:t>
                </a:r>
              </a:p>
            </c:rich>
          </c:tx>
          <c:layout>
            <c:manualLayout>
              <c:xMode val="edge"/>
              <c:yMode val="edge"/>
              <c:x val="1.0769177099057524E-2"/>
              <c:y val="0.27406485128113617"/>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837786880"/>
        <c:crossesAt val="1"/>
        <c:crossBetween val="between"/>
        <c:majorUnit val="50"/>
      </c:valAx>
      <c:valAx>
        <c:axId val="1280715679"/>
        <c:scaling>
          <c:orientation val="minMax"/>
          <c:max val="400"/>
        </c:scaling>
        <c:delete val="1"/>
        <c:axPos val="r"/>
        <c:numFmt formatCode="General" sourceLinked="1"/>
        <c:majorTickMark val="out"/>
        <c:minorTickMark val="none"/>
        <c:tickLblPos val="nextTo"/>
        <c:crossAx val="1280688767"/>
        <c:crosses val="max"/>
        <c:crossBetween val="midCat"/>
      </c:valAx>
      <c:valAx>
        <c:axId val="1280688767"/>
        <c:scaling>
          <c:orientation val="minMax"/>
        </c:scaling>
        <c:delete val="1"/>
        <c:axPos val="b"/>
        <c:numFmt formatCode="_(&quot;$&quot;* #,##0_);_(&quot;$&quot;* \(#,##0\);_(&quot;$&quot;* &quot;-&quot;??_);_(@_)" sourceLinked="1"/>
        <c:majorTickMark val="out"/>
        <c:minorTickMark val="none"/>
        <c:tickLblPos val="nextTo"/>
        <c:crossAx val="1280715679"/>
        <c:crosses val="autoZero"/>
        <c:crossBetween val="midCat"/>
      </c:valAx>
      <c:spPr>
        <a:noFill/>
        <a:ln>
          <a:noFill/>
        </a:ln>
        <a:effectLst/>
      </c:spPr>
    </c:plotArea>
    <c:legend>
      <c:legendPos val="b"/>
      <c:layout>
        <c:manualLayout>
          <c:xMode val="edge"/>
          <c:yMode val="edge"/>
          <c:x val="0.18226390776874687"/>
          <c:y val="0.91160686616997177"/>
          <c:w val="0.81604847628051802"/>
          <c:h val="7.5181156647308595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sz="180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26443888209547"/>
          <c:y val="6.0658496488861589E-2"/>
          <c:w val="0.84350787415969242"/>
          <c:h val="0.70273431887548155"/>
        </c:manualLayout>
      </c:layout>
      <c:areaChart>
        <c:grouping val="stacked"/>
        <c:varyColors val="0"/>
        <c:ser>
          <c:idx val="0"/>
          <c:order val="0"/>
          <c:tx>
            <c:strRef>
              <c:f>'Results_100-125_new_USE FOR (3)'!$I$7</c:f>
              <c:strCache>
                <c:ptCount val="1"/>
                <c:pt idx="0">
                  <c:v>No Incentive</c:v>
                </c:pt>
              </c:strCache>
            </c:strRef>
          </c:tx>
          <c:spPr>
            <a:pattFill prst="pct20">
              <a:fgClr>
                <a:schemeClr val="bg2"/>
              </a:fgClr>
              <a:bgClr>
                <a:schemeClr val="bg1"/>
              </a:bgClr>
            </a:pattFill>
            <a:ln>
              <a:noFill/>
            </a:ln>
            <a:effectLst/>
          </c:spPr>
          <c:cat>
            <c:numRef>
              <c:f>'Results_100-125_new_USE FOR (3)'!$E$8:$E$78</c:f>
              <c:numCache>
                <c:formatCode>_("$"* #,##0_);_("$"* \(#,##0\);_("$"* "-"??_);_(@_)</c:formatCode>
                <c:ptCount val="7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numCache>
            </c:numRef>
          </c:cat>
          <c:val>
            <c:numRef>
              <c:f>'Results_100-125_new_USE FOR (3)'!$I$8:$I$78</c:f>
              <c:numCache>
                <c:formatCode>General</c:formatCode>
                <c:ptCount val="71"/>
                <c:pt idx="0">
                  <c:v>100</c:v>
                </c:pt>
                <c:pt idx="1">
                  <c:v>96.666666666666671</c:v>
                </c:pt>
                <c:pt idx="2">
                  <c:v>93.333333333333343</c:v>
                </c:pt>
                <c:pt idx="3">
                  <c:v>90</c:v>
                </c:pt>
                <c:pt idx="4">
                  <c:v>86.666666666666671</c:v>
                </c:pt>
                <c:pt idx="5">
                  <c:v>83.333333333333343</c:v>
                </c:pt>
                <c:pt idx="6">
                  <c:v>80</c:v>
                </c:pt>
                <c:pt idx="7">
                  <c:v>76.666666666666671</c:v>
                </c:pt>
                <c:pt idx="8">
                  <c:v>73.333333333333343</c:v>
                </c:pt>
                <c:pt idx="9">
                  <c:v>70</c:v>
                </c:pt>
                <c:pt idx="10">
                  <c:v>66.666666666666671</c:v>
                </c:pt>
                <c:pt idx="11">
                  <c:v>63.333333333333336</c:v>
                </c:pt>
                <c:pt idx="12">
                  <c:v>60</c:v>
                </c:pt>
                <c:pt idx="13">
                  <c:v>56.666666666666671</c:v>
                </c:pt>
                <c:pt idx="14">
                  <c:v>53.333333333333336</c:v>
                </c:pt>
                <c:pt idx="15">
                  <c:v>50</c:v>
                </c:pt>
                <c:pt idx="16">
                  <c:v>46.666666666666671</c:v>
                </c:pt>
                <c:pt idx="17">
                  <c:v>43.333333333333336</c:v>
                </c:pt>
                <c:pt idx="18">
                  <c:v>40</c:v>
                </c:pt>
                <c:pt idx="19">
                  <c:v>36.666666666666671</c:v>
                </c:pt>
                <c:pt idx="20">
                  <c:v>33.333333333333336</c:v>
                </c:pt>
                <c:pt idx="21">
                  <c:v>30</c:v>
                </c:pt>
                <c:pt idx="22">
                  <c:v>26.666666666666668</c:v>
                </c:pt>
                <c:pt idx="23">
                  <c:v>23.333333333333336</c:v>
                </c:pt>
                <c:pt idx="24">
                  <c:v>20</c:v>
                </c:pt>
                <c:pt idx="25">
                  <c:v>16.666666666666668</c:v>
                </c:pt>
                <c:pt idx="26">
                  <c:v>13.333333333333334</c:v>
                </c:pt>
                <c:pt idx="27">
                  <c:v>10</c:v>
                </c:pt>
                <c:pt idx="28">
                  <c:v>6.666666666666667</c:v>
                </c:pt>
                <c:pt idx="29">
                  <c:v>3.3333333333333335</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numCache>
            </c:numRef>
          </c:val>
          <c:extLst>
            <c:ext xmlns:c16="http://schemas.microsoft.com/office/drawing/2014/chart" uri="{C3380CC4-5D6E-409C-BE32-E72D297353CC}">
              <c16:uniqueId val="{00000000-6B3F-C64D-951A-65EBFF99485E}"/>
            </c:ext>
          </c:extLst>
        </c:ser>
        <c:ser>
          <c:idx val="1"/>
          <c:order val="1"/>
          <c:tx>
            <c:strRef>
              <c:f>'Results_100-125_new_USE FOR (3)'!$J$7</c:f>
              <c:strCache>
                <c:ptCount val="1"/>
                <c:pt idx="0">
                  <c:v>Partial Incentive</c:v>
                </c:pt>
              </c:strCache>
            </c:strRef>
          </c:tx>
          <c:spPr>
            <a:solidFill>
              <a:schemeClr val="bg2">
                <a:lumMod val="25000"/>
                <a:lumOff val="75000"/>
              </a:schemeClr>
            </a:solidFill>
            <a:ln>
              <a:noFill/>
            </a:ln>
            <a:effectLst/>
          </c:spPr>
          <c:cat>
            <c:numRef>
              <c:f>'Results_100-125_new_USE FOR (3)'!$E$8:$E$78</c:f>
              <c:numCache>
                <c:formatCode>_("$"* #,##0_);_("$"* \(#,##0\);_("$"* "-"??_);_(@_)</c:formatCode>
                <c:ptCount val="7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numCache>
            </c:numRef>
          </c:cat>
          <c:val>
            <c:numRef>
              <c:f>'Results_100-125_new_USE FOR (3)'!$J$8:$J$78</c:f>
              <c:numCache>
                <c:formatCode>General</c:formatCode>
                <c:ptCount val="71"/>
                <c:pt idx="0">
                  <c:v>33.333333333333343</c:v>
                </c:pt>
                <c:pt idx="1">
                  <c:v>33.333333333333329</c:v>
                </c:pt>
                <c:pt idx="2">
                  <c:v>33.333333333333329</c:v>
                </c:pt>
                <c:pt idx="3">
                  <c:v>33.333333333333343</c:v>
                </c:pt>
                <c:pt idx="4">
                  <c:v>33.333333333333329</c:v>
                </c:pt>
                <c:pt idx="5">
                  <c:v>33.333333333333329</c:v>
                </c:pt>
                <c:pt idx="6">
                  <c:v>33.333333333333343</c:v>
                </c:pt>
                <c:pt idx="7">
                  <c:v>33.333333333333329</c:v>
                </c:pt>
                <c:pt idx="8">
                  <c:v>33.333333333333329</c:v>
                </c:pt>
                <c:pt idx="9">
                  <c:v>33.333333333333343</c:v>
                </c:pt>
                <c:pt idx="10">
                  <c:v>33.333333333333329</c:v>
                </c:pt>
                <c:pt idx="11">
                  <c:v>33.333333333333336</c:v>
                </c:pt>
                <c:pt idx="12">
                  <c:v>33.333333333333343</c:v>
                </c:pt>
                <c:pt idx="13">
                  <c:v>33.333333333333329</c:v>
                </c:pt>
                <c:pt idx="14">
                  <c:v>33.333333333333336</c:v>
                </c:pt>
                <c:pt idx="15">
                  <c:v>33.333333333333343</c:v>
                </c:pt>
                <c:pt idx="16">
                  <c:v>33.333333333333329</c:v>
                </c:pt>
                <c:pt idx="17">
                  <c:v>33.333333333333336</c:v>
                </c:pt>
                <c:pt idx="18">
                  <c:v>33.333333333333343</c:v>
                </c:pt>
                <c:pt idx="19">
                  <c:v>33.333333333333329</c:v>
                </c:pt>
                <c:pt idx="20">
                  <c:v>33.333333333333336</c:v>
                </c:pt>
                <c:pt idx="21">
                  <c:v>33.333333333333336</c:v>
                </c:pt>
                <c:pt idx="22">
                  <c:v>33.333333333333329</c:v>
                </c:pt>
                <c:pt idx="23">
                  <c:v>33.333333333333336</c:v>
                </c:pt>
                <c:pt idx="24">
                  <c:v>33.333333333333336</c:v>
                </c:pt>
                <c:pt idx="25">
                  <c:v>33.333333333333329</c:v>
                </c:pt>
                <c:pt idx="26">
                  <c:v>33.333333333333336</c:v>
                </c:pt>
                <c:pt idx="27">
                  <c:v>33.333333333333336</c:v>
                </c:pt>
                <c:pt idx="28">
                  <c:v>33.333333333333336</c:v>
                </c:pt>
                <c:pt idx="29">
                  <c:v>33.333333333333336</c:v>
                </c:pt>
                <c:pt idx="30">
                  <c:v>33.333333333333336</c:v>
                </c:pt>
                <c:pt idx="31">
                  <c:v>30</c:v>
                </c:pt>
                <c:pt idx="32">
                  <c:v>26.666666666666668</c:v>
                </c:pt>
                <c:pt idx="33">
                  <c:v>23.333333333333336</c:v>
                </c:pt>
                <c:pt idx="34">
                  <c:v>20</c:v>
                </c:pt>
                <c:pt idx="35">
                  <c:v>16.666666666666668</c:v>
                </c:pt>
                <c:pt idx="36">
                  <c:v>13.333333333333334</c:v>
                </c:pt>
                <c:pt idx="37">
                  <c:v>10</c:v>
                </c:pt>
                <c:pt idx="38">
                  <c:v>6.666666666666667</c:v>
                </c:pt>
                <c:pt idx="39">
                  <c:v>3.3333333333333335</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numCache>
            </c:numRef>
          </c:val>
          <c:extLst>
            <c:ext xmlns:c16="http://schemas.microsoft.com/office/drawing/2014/chart" uri="{C3380CC4-5D6E-409C-BE32-E72D297353CC}">
              <c16:uniqueId val="{00000001-6B3F-C64D-951A-65EBFF99485E}"/>
            </c:ext>
          </c:extLst>
        </c:ser>
        <c:ser>
          <c:idx val="2"/>
          <c:order val="2"/>
          <c:tx>
            <c:strRef>
              <c:f>'Results_100-125_new_USE FOR (3)'!$K$7</c:f>
              <c:strCache>
                <c:ptCount val="1"/>
                <c:pt idx="0">
                  <c:v>Incentive</c:v>
                </c:pt>
              </c:strCache>
            </c:strRef>
          </c:tx>
          <c:spPr>
            <a:solidFill>
              <a:schemeClr val="bg2"/>
            </a:solidFill>
            <a:ln>
              <a:noFill/>
            </a:ln>
            <a:effectLst/>
          </c:spPr>
          <c:cat>
            <c:numRef>
              <c:f>'Results_100-125_new_USE FOR (3)'!$E$8:$E$78</c:f>
              <c:numCache>
                <c:formatCode>_("$"* #,##0_);_("$"* \(#,##0\);_("$"* "-"??_);_(@_)</c:formatCode>
                <c:ptCount val="7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numCache>
            </c:numRef>
          </c:cat>
          <c:val>
            <c:numRef>
              <c:f>'Results_100-125_new_USE FOR (3)'!$K$8:$K$78</c:f>
              <c:numCache>
                <c:formatCode>General</c:formatCode>
                <c:ptCount val="71"/>
                <c:pt idx="0">
                  <c:v>266.66666666666663</c:v>
                </c:pt>
                <c:pt idx="1">
                  <c:v>270</c:v>
                </c:pt>
                <c:pt idx="2">
                  <c:v>273.33333333333331</c:v>
                </c:pt>
                <c:pt idx="3">
                  <c:v>276.66666666666663</c:v>
                </c:pt>
                <c:pt idx="4">
                  <c:v>280</c:v>
                </c:pt>
                <c:pt idx="5">
                  <c:v>283.33333333333331</c:v>
                </c:pt>
                <c:pt idx="6">
                  <c:v>286.66666666666663</c:v>
                </c:pt>
                <c:pt idx="7">
                  <c:v>290</c:v>
                </c:pt>
                <c:pt idx="8">
                  <c:v>293.33333333333331</c:v>
                </c:pt>
                <c:pt idx="9">
                  <c:v>296.66666666666663</c:v>
                </c:pt>
                <c:pt idx="10">
                  <c:v>300</c:v>
                </c:pt>
                <c:pt idx="11">
                  <c:v>303.33333333333331</c:v>
                </c:pt>
                <c:pt idx="12">
                  <c:v>306.66666666666663</c:v>
                </c:pt>
                <c:pt idx="13">
                  <c:v>310</c:v>
                </c:pt>
                <c:pt idx="14">
                  <c:v>313.33333333333331</c:v>
                </c:pt>
                <c:pt idx="15">
                  <c:v>316.66666666666663</c:v>
                </c:pt>
                <c:pt idx="16">
                  <c:v>320</c:v>
                </c:pt>
                <c:pt idx="17">
                  <c:v>323.33333333333331</c:v>
                </c:pt>
                <c:pt idx="18">
                  <c:v>326.66666666666663</c:v>
                </c:pt>
                <c:pt idx="19">
                  <c:v>330</c:v>
                </c:pt>
                <c:pt idx="20">
                  <c:v>333.33333333333331</c:v>
                </c:pt>
                <c:pt idx="21">
                  <c:v>336.66666666666669</c:v>
                </c:pt>
                <c:pt idx="22">
                  <c:v>340</c:v>
                </c:pt>
                <c:pt idx="23">
                  <c:v>343.33333333333331</c:v>
                </c:pt>
                <c:pt idx="24">
                  <c:v>346.66666666666669</c:v>
                </c:pt>
                <c:pt idx="25">
                  <c:v>350</c:v>
                </c:pt>
                <c:pt idx="26">
                  <c:v>353.33333333333331</c:v>
                </c:pt>
                <c:pt idx="27">
                  <c:v>356.66666666666669</c:v>
                </c:pt>
                <c:pt idx="28">
                  <c:v>360</c:v>
                </c:pt>
                <c:pt idx="29">
                  <c:v>363.33333333333331</c:v>
                </c:pt>
                <c:pt idx="30">
                  <c:v>366.66666666666669</c:v>
                </c:pt>
                <c:pt idx="31">
                  <c:v>370</c:v>
                </c:pt>
                <c:pt idx="32">
                  <c:v>373.33333333333331</c:v>
                </c:pt>
                <c:pt idx="33">
                  <c:v>376.66666666666669</c:v>
                </c:pt>
                <c:pt idx="34">
                  <c:v>380</c:v>
                </c:pt>
                <c:pt idx="35">
                  <c:v>383.33333333333331</c:v>
                </c:pt>
                <c:pt idx="36">
                  <c:v>386.66666666666669</c:v>
                </c:pt>
                <c:pt idx="37">
                  <c:v>390</c:v>
                </c:pt>
                <c:pt idx="38">
                  <c:v>393.33333333333331</c:v>
                </c:pt>
                <c:pt idx="39">
                  <c:v>396.66666666666669</c:v>
                </c:pt>
                <c:pt idx="40">
                  <c:v>400</c:v>
                </c:pt>
                <c:pt idx="41">
                  <c:v>400</c:v>
                </c:pt>
                <c:pt idx="42">
                  <c:v>400</c:v>
                </c:pt>
                <c:pt idx="43">
                  <c:v>400</c:v>
                </c:pt>
                <c:pt idx="44">
                  <c:v>400</c:v>
                </c:pt>
                <c:pt idx="45">
                  <c:v>400</c:v>
                </c:pt>
                <c:pt idx="46">
                  <c:v>400</c:v>
                </c:pt>
                <c:pt idx="47">
                  <c:v>400</c:v>
                </c:pt>
                <c:pt idx="48">
                  <c:v>400</c:v>
                </c:pt>
                <c:pt idx="49">
                  <c:v>400</c:v>
                </c:pt>
                <c:pt idx="50">
                  <c:v>400</c:v>
                </c:pt>
                <c:pt idx="51">
                  <c:v>400</c:v>
                </c:pt>
                <c:pt idx="52">
                  <c:v>400</c:v>
                </c:pt>
                <c:pt idx="53">
                  <c:v>400</c:v>
                </c:pt>
                <c:pt idx="54">
                  <c:v>400</c:v>
                </c:pt>
                <c:pt idx="55">
                  <c:v>400</c:v>
                </c:pt>
                <c:pt idx="56">
                  <c:v>400</c:v>
                </c:pt>
                <c:pt idx="57">
                  <c:v>400</c:v>
                </c:pt>
                <c:pt idx="58">
                  <c:v>400</c:v>
                </c:pt>
                <c:pt idx="59">
                  <c:v>400</c:v>
                </c:pt>
                <c:pt idx="60">
                  <c:v>400</c:v>
                </c:pt>
                <c:pt idx="61">
                  <c:v>400</c:v>
                </c:pt>
                <c:pt idx="62">
                  <c:v>400</c:v>
                </c:pt>
                <c:pt idx="63">
                  <c:v>400</c:v>
                </c:pt>
                <c:pt idx="64">
                  <c:v>400</c:v>
                </c:pt>
                <c:pt idx="65">
                  <c:v>400</c:v>
                </c:pt>
                <c:pt idx="66">
                  <c:v>400</c:v>
                </c:pt>
                <c:pt idx="67">
                  <c:v>400</c:v>
                </c:pt>
                <c:pt idx="68">
                  <c:v>400</c:v>
                </c:pt>
                <c:pt idx="69">
                  <c:v>400</c:v>
                </c:pt>
                <c:pt idx="70">
                  <c:v>400</c:v>
                </c:pt>
              </c:numCache>
            </c:numRef>
          </c:val>
          <c:extLst>
            <c:ext xmlns:c16="http://schemas.microsoft.com/office/drawing/2014/chart" uri="{C3380CC4-5D6E-409C-BE32-E72D297353CC}">
              <c16:uniqueId val="{00000002-6B3F-C64D-951A-65EBFF99485E}"/>
            </c:ext>
          </c:extLst>
        </c:ser>
        <c:dLbls>
          <c:showLegendKey val="0"/>
          <c:showVal val="0"/>
          <c:showCatName val="0"/>
          <c:showSerName val="0"/>
          <c:showPercent val="0"/>
          <c:showBubbleSize val="0"/>
        </c:dLbls>
        <c:axId val="837786880"/>
        <c:axId val="837111712"/>
      </c:areaChart>
      <c:scatterChart>
        <c:scatterStyle val="lineMarker"/>
        <c:varyColors val="0"/>
        <c:ser>
          <c:idx val="3"/>
          <c:order val="3"/>
          <c:tx>
            <c:strRef>
              <c:f>'Results_100-125_new_USE FOR (3)'!$L$7</c:f>
              <c:strCache>
                <c:ptCount val="1"/>
                <c:pt idx="0">
                  <c:v>Examples</c:v>
                </c:pt>
              </c:strCache>
            </c:strRef>
          </c:tx>
          <c:spPr>
            <a:ln w="25400" cap="rnd">
              <a:noFill/>
              <a:round/>
            </a:ln>
            <a:effectLst/>
          </c:spPr>
          <c:marker>
            <c:symbol val="none"/>
          </c:marker>
          <c:dPt>
            <c:idx val="5"/>
            <c:marker>
              <c:symbol val="none"/>
            </c:marker>
            <c:bubble3D val="0"/>
            <c:extLst>
              <c:ext xmlns:c16="http://schemas.microsoft.com/office/drawing/2014/chart" uri="{C3380CC4-5D6E-409C-BE32-E72D297353CC}">
                <c16:uniqueId val="{00000003-6B3F-C64D-951A-65EBFF99485E}"/>
              </c:ext>
            </c:extLst>
          </c:dPt>
          <c:dPt>
            <c:idx val="15"/>
            <c:marker>
              <c:symbol val="none"/>
            </c:marker>
            <c:bubble3D val="0"/>
            <c:extLst>
              <c:ext xmlns:c16="http://schemas.microsoft.com/office/drawing/2014/chart" uri="{C3380CC4-5D6E-409C-BE32-E72D297353CC}">
                <c16:uniqueId val="{00000004-6B3F-C64D-951A-65EBFF99485E}"/>
              </c:ext>
            </c:extLst>
          </c:dPt>
          <c:xVal>
            <c:numRef>
              <c:f>'Results_100-125_new_USE FOR (3)'!$E$8:$E$78</c:f>
              <c:numCache>
                <c:formatCode>_("$"* #,##0_);_("$"* \(#,##0\);_("$"* "-"??_);_(@_)</c:formatCode>
                <c:ptCount val="71"/>
                <c:pt idx="0">
                  <c:v>0</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30</c:v>
                </c:pt>
                <c:pt idx="31">
                  <c:v>31</c:v>
                </c:pt>
                <c:pt idx="32">
                  <c:v>32</c:v>
                </c:pt>
                <c:pt idx="33">
                  <c:v>33</c:v>
                </c:pt>
                <c:pt idx="34">
                  <c:v>34</c:v>
                </c:pt>
                <c:pt idx="35">
                  <c:v>35</c:v>
                </c:pt>
                <c:pt idx="36">
                  <c:v>36</c:v>
                </c:pt>
                <c:pt idx="37">
                  <c:v>37</c:v>
                </c:pt>
                <c:pt idx="38">
                  <c:v>38</c:v>
                </c:pt>
                <c:pt idx="39">
                  <c:v>39</c:v>
                </c:pt>
                <c:pt idx="40">
                  <c:v>40</c:v>
                </c:pt>
                <c:pt idx="41">
                  <c:v>41</c:v>
                </c:pt>
                <c:pt idx="42">
                  <c:v>42</c:v>
                </c:pt>
                <c:pt idx="43">
                  <c:v>43</c:v>
                </c:pt>
                <c:pt idx="44">
                  <c:v>44</c:v>
                </c:pt>
                <c:pt idx="45">
                  <c:v>45</c:v>
                </c:pt>
                <c:pt idx="46">
                  <c:v>46</c:v>
                </c:pt>
                <c:pt idx="47">
                  <c:v>47</c:v>
                </c:pt>
                <c:pt idx="48">
                  <c:v>48</c:v>
                </c:pt>
                <c:pt idx="49">
                  <c:v>49</c:v>
                </c:pt>
                <c:pt idx="50">
                  <c:v>50</c:v>
                </c:pt>
                <c:pt idx="51">
                  <c:v>51</c:v>
                </c:pt>
                <c:pt idx="52">
                  <c:v>52</c:v>
                </c:pt>
                <c:pt idx="53">
                  <c:v>53</c:v>
                </c:pt>
                <c:pt idx="54">
                  <c:v>54</c:v>
                </c:pt>
                <c:pt idx="55">
                  <c:v>55</c:v>
                </c:pt>
                <c:pt idx="56">
                  <c:v>56</c:v>
                </c:pt>
                <c:pt idx="57">
                  <c:v>57</c:v>
                </c:pt>
                <c:pt idx="58">
                  <c:v>58</c:v>
                </c:pt>
                <c:pt idx="59">
                  <c:v>59</c:v>
                </c:pt>
                <c:pt idx="60">
                  <c:v>60</c:v>
                </c:pt>
                <c:pt idx="61">
                  <c:v>61</c:v>
                </c:pt>
                <c:pt idx="62">
                  <c:v>62</c:v>
                </c:pt>
                <c:pt idx="63">
                  <c:v>63</c:v>
                </c:pt>
                <c:pt idx="64">
                  <c:v>64</c:v>
                </c:pt>
                <c:pt idx="65">
                  <c:v>65</c:v>
                </c:pt>
                <c:pt idx="66">
                  <c:v>66</c:v>
                </c:pt>
                <c:pt idx="67">
                  <c:v>67</c:v>
                </c:pt>
                <c:pt idx="68">
                  <c:v>68</c:v>
                </c:pt>
                <c:pt idx="69">
                  <c:v>69</c:v>
                </c:pt>
                <c:pt idx="70">
                  <c:v>70</c:v>
                </c:pt>
              </c:numCache>
            </c:numRef>
          </c:xVal>
          <c:yVal>
            <c:numRef>
              <c:f>'Results_100-125_new_USE FOR (3)'!$L$8:$L$78</c:f>
              <c:numCache>
                <c:formatCode>General</c:formatCode>
                <c:ptCount val="71"/>
                <c:pt idx="5">
                  <c:v>100</c:v>
                </c:pt>
                <c:pt idx="15">
                  <c:v>200</c:v>
                </c:pt>
                <c:pt idx="45">
                  <c:v>350</c:v>
                </c:pt>
              </c:numCache>
            </c:numRef>
          </c:yVal>
          <c:smooth val="0"/>
          <c:extLst>
            <c:ext xmlns:c16="http://schemas.microsoft.com/office/drawing/2014/chart" uri="{C3380CC4-5D6E-409C-BE32-E72D297353CC}">
              <c16:uniqueId val="{00000005-6B3F-C64D-951A-65EBFF99485E}"/>
            </c:ext>
          </c:extLst>
        </c:ser>
        <c:dLbls>
          <c:showLegendKey val="0"/>
          <c:showVal val="0"/>
          <c:showCatName val="0"/>
          <c:showSerName val="0"/>
          <c:showPercent val="0"/>
          <c:showBubbleSize val="0"/>
        </c:dLbls>
        <c:axId val="1280688767"/>
        <c:axId val="1280715679"/>
      </c:scatterChart>
      <c:catAx>
        <c:axId val="837786880"/>
        <c:scaling>
          <c:orientation val="minMax"/>
        </c:scaling>
        <c:delete val="0"/>
        <c:axPos val="b"/>
        <c:title>
          <c:tx>
            <c:rich>
              <a:bodyPr rot="0" spcFirstLastPara="1" vertOverflow="ellipsis" vert="horz" wrap="square" anchor="ctr" anchorCtr="1"/>
              <a:lstStyle/>
              <a:p>
                <a:pPr>
                  <a:defRPr sz="1800" b="1"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r>
                  <a:rPr lang="en-US" b="1" dirty="0"/>
                  <a:t>Investment (Millions)</a:t>
                </a:r>
              </a:p>
            </c:rich>
          </c:tx>
          <c:layout>
            <c:manualLayout>
              <c:xMode val="edge"/>
              <c:yMode val="edge"/>
              <c:x val="0.42207359576826448"/>
              <c:y val="0.85021199491839738"/>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title>
        <c:numFmt formatCode="_(&quot;$&quot;* #,##0_);_(&quot;$&quot;* \(#,##0\);_(&quot;$&quot;* &quot;-&quot;??_);_(@_)"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837111712"/>
        <c:crosses val="autoZero"/>
        <c:auto val="1"/>
        <c:lblAlgn val="ctr"/>
        <c:lblOffset val="100"/>
        <c:tickLblSkip val="10"/>
        <c:noMultiLvlLbl val="0"/>
      </c:catAx>
      <c:valAx>
        <c:axId val="837111712"/>
        <c:scaling>
          <c:orientation val="minMax"/>
          <c:max val="4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r>
                  <a:rPr lang="en-US" b="1"/>
                  <a:t>Jobs Required</a:t>
                </a:r>
              </a:p>
            </c:rich>
          </c:tx>
          <c:layout>
            <c:manualLayout>
              <c:xMode val="edge"/>
              <c:yMode val="edge"/>
              <c:x val="1.0769177099057524E-2"/>
              <c:y val="0.27406485128113617"/>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crossAx val="837786880"/>
        <c:crossesAt val="1"/>
        <c:crossBetween val="between"/>
        <c:majorUnit val="50"/>
      </c:valAx>
      <c:valAx>
        <c:axId val="1280715679"/>
        <c:scaling>
          <c:orientation val="minMax"/>
          <c:max val="400"/>
        </c:scaling>
        <c:delete val="1"/>
        <c:axPos val="r"/>
        <c:numFmt formatCode="General" sourceLinked="1"/>
        <c:majorTickMark val="out"/>
        <c:minorTickMark val="none"/>
        <c:tickLblPos val="nextTo"/>
        <c:crossAx val="1280688767"/>
        <c:crosses val="max"/>
        <c:crossBetween val="midCat"/>
      </c:valAx>
      <c:valAx>
        <c:axId val="1280688767"/>
        <c:scaling>
          <c:orientation val="minMax"/>
        </c:scaling>
        <c:delete val="1"/>
        <c:axPos val="b"/>
        <c:numFmt formatCode="_(&quot;$&quot;* #,##0_);_(&quot;$&quot;* \(#,##0\);_(&quot;$&quot;* &quot;-&quot;??_);_(@_)" sourceLinked="1"/>
        <c:majorTickMark val="out"/>
        <c:minorTickMark val="none"/>
        <c:tickLblPos val="nextTo"/>
        <c:crossAx val="1280715679"/>
        <c:crosses val="autoZero"/>
        <c:crossBetween val="midCat"/>
      </c:valAx>
      <c:spPr>
        <a:noFill/>
        <a:ln>
          <a:noFill/>
        </a:ln>
        <a:effectLst/>
      </c:spPr>
    </c:plotArea>
    <c:legend>
      <c:legendPos val="b"/>
      <c:layout>
        <c:manualLayout>
          <c:xMode val="edge"/>
          <c:yMode val="edge"/>
          <c:x val="0.18226390776874687"/>
          <c:y val="0.91160686616997177"/>
          <c:w val="0.81604847628051802"/>
          <c:h val="7.5181156647308595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sz="1800">
          <a:solidFill>
            <a:schemeClr val="tx1"/>
          </a:solidFill>
          <a:latin typeface="Open Sans" panose="020B0606030504020204" pitchFamily="34" charset="0"/>
          <a:ea typeface="Open Sans" panose="020B0606030504020204" pitchFamily="34" charset="0"/>
          <a:cs typeface="Open Sans" panose="020B0606030504020204" pitchFamily="34"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0.15419</cdr:x>
      <cdr:y>0.49581</cdr:y>
    </cdr:from>
    <cdr:to>
      <cdr:x>0.19211</cdr:x>
      <cdr:y>0.61096</cdr:y>
    </cdr:to>
    <cdr:sp macro="" textlink="">
      <cdr:nvSpPr>
        <cdr:cNvPr id="5" name="TextBox 4">
          <a:extLst xmlns:a="http://schemas.openxmlformats.org/drawingml/2006/main">
            <a:ext uri="{FF2B5EF4-FFF2-40B4-BE49-F238E27FC236}">
              <a16:creationId xmlns:a16="http://schemas.microsoft.com/office/drawing/2014/main" id="{37AE53FC-A40C-AB4E-B008-9E91ABF14CA9}"/>
            </a:ext>
          </a:extLst>
        </cdr:cNvPr>
        <cdr:cNvSpPr txBox="1"/>
      </cdr:nvSpPr>
      <cdr:spPr>
        <a:xfrm xmlns:a="http://schemas.openxmlformats.org/drawingml/2006/main">
          <a:off x="1342833" y="1749905"/>
          <a:ext cx="330200" cy="406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solidFill>
              <a:schemeClr val="bg1"/>
            </a:solidFill>
            <a:latin typeface="Optima" panose="02000503060000020004" pitchFamily="2"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0.15419</cdr:x>
      <cdr:y>0.49581</cdr:y>
    </cdr:from>
    <cdr:to>
      <cdr:x>0.19211</cdr:x>
      <cdr:y>0.61096</cdr:y>
    </cdr:to>
    <cdr:sp macro="" textlink="">
      <cdr:nvSpPr>
        <cdr:cNvPr id="5" name="TextBox 4">
          <a:extLst xmlns:a="http://schemas.openxmlformats.org/drawingml/2006/main">
            <a:ext uri="{FF2B5EF4-FFF2-40B4-BE49-F238E27FC236}">
              <a16:creationId xmlns:a16="http://schemas.microsoft.com/office/drawing/2014/main" id="{37AE53FC-A40C-AB4E-B008-9E91ABF14CA9}"/>
            </a:ext>
          </a:extLst>
        </cdr:cNvPr>
        <cdr:cNvSpPr txBox="1"/>
      </cdr:nvSpPr>
      <cdr:spPr>
        <a:xfrm xmlns:a="http://schemas.openxmlformats.org/drawingml/2006/main">
          <a:off x="1342833" y="1749905"/>
          <a:ext cx="330200" cy="406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solidFill>
              <a:schemeClr val="bg1"/>
            </a:solidFill>
            <a:latin typeface="Optima" panose="02000503060000020004" pitchFamily="2"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0.15419</cdr:x>
      <cdr:y>0.49581</cdr:y>
    </cdr:from>
    <cdr:to>
      <cdr:x>0.19211</cdr:x>
      <cdr:y>0.61096</cdr:y>
    </cdr:to>
    <cdr:sp macro="" textlink="">
      <cdr:nvSpPr>
        <cdr:cNvPr id="5" name="TextBox 4">
          <a:extLst xmlns:a="http://schemas.openxmlformats.org/drawingml/2006/main">
            <a:ext uri="{FF2B5EF4-FFF2-40B4-BE49-F238E27FC236}">
              <a16:creationId xmlns:a16="http://schemas.microsoft.com/office/drawing/2014/main" id="{37AE53FC-A40C-AB4E-B008-9E91ABF14CA9}"/>
            </a:ext>
          </a:extLst>
        </cdr:cNvPr>
        <cdr:cNvSpPr txBox="1"/>
      </cdr:nvSpPr>
      <cdr:spPr>
        <a:xfrm xmlns:a="http://schemas.openxmlformats.org/drawingml/2006/main">
          <a:off x="1342833" y="1749905"/>
          <a:ext cx="330200" cy="406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solidFill>
              <a:schemeClr val="bg1"/>
            </a:solidFill>
            <a:latin typeface="Optima" panose="02000503060000020004" pitchFamily="2"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767AF8-ADCB-DE4D-9245-2260B978B34B}" type="datetimeFigureOut">
              <a:rPr lang="en-US" smtClean="0"/>
              <a:t>11/11/2020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F7183A-E3FD-D24E-A5BE-D99B5DA40A24}" type="slidenum">
              <a:rPr lang="en-US" smtClean="0"/>
              <a:t>‹#›</a:t>
            </a:fld>
            <a:endParaRPr lang="en-US"/>
          </a:p>
        </p:txBody>
      </p:sp>
    </p:spTree>
    <p:extLst>
      <p:ext uri="{BB962C8B-B14F-4D97-AF65-F5344CB8AC3E}">
        <p14:creationId xmlns:p14="http://schemas.microsoft.com/office/powerpoint/2010/main" val="277932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9E85AA-4EC0-41E8-B492-5B5DC34A818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75181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last slides provided some visual examples of what business would and would not qualify for the program, but maybe not everyone is a visual learner… or maybe I’m bad at making and explaining charts.  In any case, we also have a few specific examples to go over here.</a:t>
            </a:r>
          </a:p>
          <a:p>
            <a:endParaRPr lang="en-US" dirty="0"/>
          </a:p>
          <a:p>
            <a:r>
              <a:rPr lang="en-US" dirty="0"/>
              <a:t>Scenario A: This is based on a specific example that is in talks with the City of Wilsonville right now, hoping to be the first business to qualify for the WIN program.  Reminder that the WIN program was only adopted by City Council last week, so the City has really hit the ground running with this program.</a:t>
            </a:r>
          </a:p>
          <a:p>
            <a:endParaRPr lang="en-US" dirty="0"/>
          </a:p>
          <a:p>
            <a:r>
              <a:rPr lang="en-US" dirty="0"/>
              <a:t>Scenario B: Hypothetical business. Nothing to sneeze at, but does not qualify for the incentive.</a:t>
            </a:r>
          </a:p>
          <a:p>
            <a:endParaRPr lang="en-US" dirty="0"/>
          </a:p>
          <a:p>
            <a:r>
              <a:rPr lang="en-US" dirty="0"/>
              <a:t>Scenario C: Same exact business: jobs, wages, capital investment; but now we assume it’s a company that’s been in business in Wilsonville for a long time (8 or more years), and the company commits to achieving the DEI requirements.  With those additional criteria met, the company receives 8 additional points, which is enough to tip the scales from no incentive to partial incentive.</a:t>
            </a:r>
          </a:p>
          <a:p>
            <a:endParaRPr lang="en-US" dirty="0"/>
          </a:p>
          <a:p>
            <a:r>
              <a:rPr lang="en-US" dirty="0"/>
              <a:t>Scenario D: Lastly, we look at the same hypothetical business as Scenario C.  Except this time, instead of paying salaries that are on par with the average county wage, it’s now offering high-wage jobs that exceed 150% of the county average.  That’s enough to boost the total score up to 80 points which qualifies for the full incentive.</a:t>
            </a:r>
          </a:p>
        </p:txBody>
      </p:sp>
      <p:sp>
        <p:nvSpPr>
          <p:cNvPr id="4" name="Slide Number Placeholder 3"/>
          <p:cNvSpPr>
            <a:spLocks noGrp="1"/>
          </p:cNvSpPr>
          <p:nvPr>
            <p:ph type="sldNum" sz="quarter" idx="5"/>
          </p:nvPr>
        </p:nvSpPr>
        <p:spPr/>
        <p:txBody>
          <a:bodyPr/>
          <a:lstStyle/>
          <a:p>
            <a:fld id="{23F7183A-E3FD-D24E-A5BE-D99B5DA40A24}" type="slidenum">
              <a:rPr lang="en-US" smtClean="0"/>
              <a:t>13</a:t>
            </a:fld>
            <a:endParaRPr lang="en-US"/>
          </a:p>
        </p:txBody>
      </p:sp>
    </p:spTree>
    <p:extLst>
      <p:ext uri="{BB962C8B-B14F-4D97-AF65-F5344CB8AC3E}">
        <p14:creationId xmlns:p14="http://schemas.microsoft.com/office/powerpoint/2010/main" val="3793375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was a lot of information on what it takes to qualify for the incentive.</a:t>
            </a:r>
          </a:p>
          <a:p>
            <a:endParaRPr lang="en-US" dirty="0"/>
          </a:p>
          <a:p>
            <a:r>
              <a:rPr lang="en-US" dirty="0"/>
              <a:t>Now we’ll talk a little about what that incentive is actually worth.</a:t>
            </a:r>
          </a:p>
          <a:p>
            <a:endParaRPr lang="en-US" dirty="0"/>
          </a:p>
          <a:p>
            <a:r>
              <a:rPr lang="en-US" dirty="0"/>
              <a:t>The WIN Program is implemented through urban renewal.  That means that unlike the State Enterprise Zone program, the WIN Program cannot offer a rebate on 100% of the taxes paid.  Instead, the WIN program can only rebate the portion of taxes that are subject to tax increment financing.</a:t>
            </a:r>
          </a:p>
          <a:p>
            <a:endParaRPr lang="en-US" dirty="0"/>
          </a:p>
          <a:p>
            <a:r>
              <a:rPr lang="en-US" dirty="0"/>
              <a:t>Oregon statutes governing urban renewal stipulate that new urban renewal areas only calculating tax increment using the permanent rate levies.  All general obligation bond, and local option levies are excluded.</a:t>
            </a:r>
          </a:p>
          <a:p>
            <a:endParaRPr lang="en-US" dirty="0"/>
          </a:p>
          <a:p>
            <a:r>
              <a:rPr lang="en-US" dirty="0"/>
              <a:t>Thus, for this example tax code area in the City of Wilsonville, just about 2/3 of the total tax bill is derived from permanent rate levies and would be subject to the WIN program.  The other 1/3 would be paid by the qualifying businesses, but would not be part of the rebate.</a:t>
            </a:r>
          </a:p>
          <a:p>
            <a:endParaRPr lang="en-US" dirty="0"/>
          </a:p>
          <a:p>
            <a:r>
              <a:rPr lang="en-US" dirty="0"/>
              <a:t>While this does reduce the value of the overall rebate, it also ensures that overlapping taxing districts with important local option levies receive some immediate tax benefit from the development.  In Wilsonville, this includes the school district, the fire district, and the county public safety levy, among others.</a:t>
            </a:r>
          </a:p>
        </p:txBody>
      </p:sp>
      <p:sp>
        <p:nvSpPr>
          <p:cNvPr id="4" name="Slide Number Placeholder 3"/>
          <p:cNvSpPr>
            <a:spLocks noGrp="1"/>
          </p:cNvSpPr>
          <p:nvPr>
            <p:ph type="sldNum" sz="quarter" idx="5"/>
          </p:nvPr>
        </p:nvSpPr>
        <p:spPr/>
        <p:txBody>
          <a:bodyPr/>
          <a:lstStyle/>
          <a:p>
            <a:fld id="{23F7183A-E3FD-D24E-A5BE-D99B5DA40A24}" type="slidenum">
              <a:rPr lang="en-US" smtClean="0"/>
              <a:t>14</a:t>
            </a:fld>
            <a:endParaRPr lang="en-US"/>
          </a:p>
        </p:txBody>
      </p:sp>
    </p:spTree>
    <p:extLst>
      <p:ext uri="{BB962C8B-B14F-4D97-AF65-F5344CB8AC3E}">
        <p14:creationId xmlns:p14="http://schemas.microsoft.com/office/powerpoint/2010/main" val="1358233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does the value of this rebate look like for a specific example?</a:t>
            </a:r>
          </a:p>
          <a:p>
            <a:endParaRPr lang="en-US" dirty="0"/>
          </a:p>
          <a:p>
            <a:r>
              <a:rPr lang="en-US" dirty="0"/>
              <a:t>If we go back to Example A from a couple of slides ago.  The business in talks with the City now regarding an investment of $20M or more.  </a:t>
            </a:r>
          </a:p>
          <a:p>
            <a:endParaRPr lang="en-US" dirty="0"/>
          </a:p>
          <a:p>
            <a:r>
              <a:rPr lang="en-US" dirty="0"/>
              <a:t>Based on the current changed property ratio in the County, this would result in an increase in assessed value of $12.7M.  This is a good reminder that the real market value of capital investments is not the same as the assessed value of those improvements, given Oregon’s vexing property tax system.</a:t>
            </a:r>
          </a:p>
          <a:p>
            <a:endParaRPr lang="en-US" dirty="0"/>
          </a:p>
          <a:p>
            <a:r>
              <a:rPr lang="en-US" dirty="0"/>
              <a:t>Given the tax rates showed on the previous slide, this property would pay $242,000 of taxes in its first year.</a:t>
            </a:r>
          </a:p>
          <a:p>
            <a:endParaRPr lang="en-US" dirty="0"/>
          </a:p>
          <a:p>
            <a:r>
              <a:rPr lang="en-US" dirty="0"/>
              <a:t>Of that $242,000, $164,000 would be subject to the WIN program and would be rebated to the business.  Again, this is about 2/3 of the total tax bill.</a:t>
            </a:r>
          </a:p>
          <a:p>
            <a:endParaRPr lang="en-US" dirty="0"/>
          </a:p>
          <a:p>
            <a:r>
              <a:rPr lang="en-US" dirty="0"/>
              <a:t>As for how much the value of this rebate increases or decreases in future years; that depends on the specific composition of the capital investments.  Were these investments in real property? Physical buildings, site improvements to the land? If so, we could expect 3% growth in value in future years.  However, a part of the investments are likely to be machinery and equipment.  That personal property typically depreciates over time, with the pace of that depreciation depending on the specific type of machinery and equipment in question.</a:t>
            </a:r>
          </a:p>
        </p:txBody>
      </p:sp>
      <p:sp>
        <p:nvSpPr>
          <p:cNvPr id="4" name="Slide Number Placeholder 3"/>
          <p:cNvSpPr>
            <a:spLocks noGrp="1"/>
          </p:cNvSpPr>
          <p:nvPr>
            <p:ph type="sldNum" sz="quarter" idx="5"/>
          </p:nvPr>
        </p:nvSpPr>
        <p:spPr/>
        <p:txBody>
          <a:bodyPr/>
          <a:lstStyle/>
          <a:p>
            <a:fld id="{23F7183A-E3FD-D24E-A5BE-D99B5DA40A24}" type="slidenum">
              <a:rPr lang="en-US" smtClean="0"/>
              <a:t>15</a:t>
            </a:fld>
            <a:endParaRPr lang="en-US"/>
          </a:p>
        </p:txBody>
      </p:sp>
    </p:spTree>
    <p:extLst>
      <p:ext uri="{BB962C8B-B14F-4D97-AF65-F5344CB8AC3E}">
        <p14:creationId xmlns:p14="http://schemas.microsoft.com/office/powerpoint/2010/main" val="27804271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As for the process itself.  Once a business has submitted an application form..</a:t>
            </a:r>
          </a:p>
          <a:p>
            <a:pPr marL="171450" indent="-171450">
              <a:buFontTx/>
              <a:buChar char="-"/>
            </a:pPr>
            <a:r>
              <a:rPr lang="en-US"/>
              <a:t>City </a:t>
            </a:r>
            <a:r>
              <a:rPr lang="en-US" dirty="0"/>
              <a:t>and applicant would need to enter into a legal development agreement, stipulating what each party is committing to (i.e., how many jobs, how much new investment, etc.).</a:t>
            </a:r>
          </a:p>
          <a:p>
            <a:pPr marL="171450" indent="-171450">
              <a:buFontTx/>
              <a:buChar char="-"/>
            </a:pPr>
            <a:r>
              <a:rPr lang="en-US" dirty="0"/>
              <a:t>While this process is intended to be streamlined to be attractive to potential developers, it is not automatic and does require a meaningful public process to adopt the site-specific urban renewal plans.</a:t>
            </a:r>
          </a:p>
          <a:p>
            <a:pPr marL="171450" indent="-171450">
              <a:buFontTx/>
              <a:buChar char="-"/>
            </a:pPr>
            <a:r>
              <a:rPr lang="en-US" dirty="0"/>
              <a:t>Elaine Howard will talk more about this in a few moments.</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CB9E85AA-4EC0-41E8-B492-5B5DC34A8183}" type="slidenum">
              <a:rPr lang="en-US" smtClean="0"/>
              <a:t>16</a:t>
            </a:fld>
            <a:endParaRPr lang="en-US"/>
          </a:p>
        </p:txBody>
      </p:sp>
    </p:spTree>
    <p:extLst>
      <p:ext uri="{BB962C8B-B14F-4D97-AF65-F5344CB8AC3E}">
        <p14:creationId xmlns:p14="http://schemas.microsoft.com/office/powerpoint/2010/main" val="1268289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9E85AA-4EC0-41E8-B492-5B5DC34A8183}" type="slidenum">
              <a:rPr lang="en-US" smtClean="0"/>
              <a:t>2</a:t>
            </a:fld>
            <a:endParaRPr lang="en-US"/>
          </a:p>
        </p:txBody>
      </p:sp>
    </p:spTree>
    <p:extLst>
      <p:ext uri="{BB962C8B-B14F-4D97-AF65-F5344CB8AC3E}">
        <p14:creationId xmlns:p14="http://schemas.microsoft.com/office/powerpoint/2010/main" val="1933028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 session:</a:t>
            </a:r>
          </a:p>
          <a:p>
            <a:r>
              <a:rPr lang="en-US" dirty="0"/>
              <a:t>All of this has been covered before in previous Council discussions.</a:t>
            </a:r>
          </a:p>
          <a:p>
            <a:r>
              <a:rPr lang="en-US" dirty="0"/>
              <a:t>Changes from TIF Zone to WIN include:</a:t>
            </a:r>
          </a:p>
          <a:p>
            <a:pPr marL="171450" indent="-171450">
              <a:buFontTx/>
              <a:buChar char="-"/>
            </a:pPr>
            <a:r>
              <a:rPr lang="en-US" dirty="0"/>
              <a:t>“Extra Credit” DEI and Year of Operation in Wilsonville criteria</a:t>
            </a:r>
          </a:p>
          <a:p>
            <a:pPr marL="171450" indent="-171450">
              <a:buFontTx/>
              <a:buChar char="-"/>
            </a:pPr>
            <a:r>
              <a:rPr lang="en-US" dirty="0"/>
              <a:t>Two tiers of benefits</a:t>
            </a:r>
          </a:p>
          <a:p>
            <a:pPr marL="171450" indent="-171450">
              <a:buFontTx/>
              <a:buChar char="-"/>
            </a:pPr>
            <a:r>
              <a:rPr lang="en-US" dirty="0"/>
              <a:t>Citywide eligibility</a:t>
            </a:r>
          </a:p>
          <a:p>
            <a:endParaRPr lang="en-US" dirty="0"/>
          </a:p>
          <a:p>
            <a:r>
              <a:rPr lang="en-US" dirty="0"/>
              <a:t>City Council meeting:</a:t>
            </a:r>
          </a:p>
          <a:p>
            <a:r>
              <a:rPr lang="en-US" dirty="0"/>
              <a:t>Emphasis on tax rebate, not abatement, so qualifying companies must deliver on what they promised and pay their taxes before the City returns that revenue to them.</a:t>
            </a:r>
          </a:p>
        </p:txBody>
      </p:sp>
      <p:sp>
        <p:nvSpPr>
          <p:cNvPr id="4" name="Slide Number Placeholder 3"/>
          <p:cNvSpPr>
            <a:spLocks noGrp="1"/>
          </p:cNvSpPr>
          <p:nvPr>
            <p:ph type="sldNum" sz="quarter" idx="5"/>
          </p:nvPr>
        </p:nvSpPr>
        <p:spPr/>
        <p:txBody>
          <a:bodyPr/>
          <a:lstStyle/>
          <a:p>
            <a:fld id="{CB9E85AA-4EC0-41E8-B492-5B5DC34A8183}" type="slidenum">
              <a:rPr lang="en-US" smtClean="0"/>
              <a:t>6</a:t>
            </a:fld>
            <a:endParaRPr lang="en-US"/>
          </a:p>
        </p:txBody>
      </p:sp>
    </p:spTree>
    <p:extLst>
      <p:ext uri="{BB962C8B-B14F-4D97-AF65-F5344CB8AC3E}">
        <p14:creationId xmlns:p14="http://schemas.microsoft.com/office/powerpoint/2010/main" val="2210383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Council work session:</a:t>
            </a:r>
          </a:p>
          <a:p>
            <a:pPr marL="171450" indent="-171450">
              <a:buFontTx/>
              <a:buChar char="-"/>
            </a:pPr>
            <a:r>
              <a:rPr lang="en-US" dirty="0"/>
              <a:t>TIF revenue as a share of total taxes paid will vary from one tax code area to another.</a:t>
            </a:r>
          </a:p>
          <a:p>
            <a:pPr marL="171450" indent="-171450">
              <a:buFontTx/>
              <a:buChar char="-"/>
            </a:pPr>
            <a:r>
              <a:rPr lang="en-US" dirty="0"/>
              <a:t>28 total TCAs in all of Wilsonville.</a:t>
            </a:r>
          </a:p>
          <a:p>
            <a:pPr marL="171450" indent="-171450">
              <a:buFontTx/>
              <a:buChar char="-"/>
            </a:pPr>
            <a:r>
              <a:rPr lang="en-US" dirty="0"/>
              <a:t>Roughly 2/3 of total taxes paid are subject to TIF.</a:t>
            </a:r>
          </a:p>
          <a:p>
            <a:pPr marL="171450" indent="-171450">
              <a:buFontTx/>
              <a:buChar char="-"/>
            </a:pPr>
            <a:r>
              <a:rPr lang="en-US" dirty="0"/>
              <a:t>Limits the amount of incentive the City can offer via the WIN program (as opposed to Enterprise Zone or other State programs that exempt 100% of taxes).</a:t>
            </a:r>
          </a:p>
          <a:p>
            <a:pPr marL="171450" indent="-171450">
              <a:buFontTx/>
              <a:buChar char="-"/>
            </a:pPr>
            <a:r>
              <a:rPr lang="en-US" dirty="0"/>
              <a:t>Notable local option levies include: </a:t>
            </a:r>
          </a:p>
          <a:p>
            <a:pPr marL="628650" lvl="1" indent="-171450">
              <a:buFontTx/>
              <a:buChar char="-"/>
            </a:pPr>
            <a:r>
              <a:rPr lang="en-US" dirty="0"/>
              <a:t>West-Linn Wilsonville SD ($1.50)</a:t>
            </a:r>
          </a:p>
          <a:p>
            <a:pPr marL="628650" lvl="1" indent="-171450">
              <a:buFontTx/>
              <a:buChar char="-"/>
            </a:pPr>
            <a:r>
              <a:rPr lang="en-US" dirty="0"/>
              <a:t>Clackamas County Public Safety ($0.25)</a:t>
            </a:r>
          </a:p>
          <a:p>
            <a:pPr marL="628650" lvl="1" indent="-171450">
              <a:buFontTx/>
              <a:buChar char="-"/>
            </a:pPr>
            <a:r>
              <a:rPr lang="en-US" dirty="0"/>
              <a:t>TVF&amp;R ($0.45)</a:t>
            </a:r>
          </a:p>
          <a:p>
            <a:pPr marL="628650" lvl="1" indent="-171450">
              <a:buFontTx/>
              <a:buChar char="-"/>
            </a:pPr>
            <a:r>
              <a:rPr lang="en-US" dirty="0"/>
              <a:t>Metro ($0.10)</a:t>
            </a:r>
          </a:p>
          <a:p>
            <a:pPr marL="628650" lvl="1" indent="-171450">
              <a:buFontTx/>
              <a:buChar char="-"/>
            </a:pPr>
            <a:r>
              <a:rPr lang="en-US" dirty="0"/>
              <a:t>Vector Control ($0.02)</a:t>
            </a:r>
          </a:p>
          <a:p>
            <a:pPr marL="171450" lvl="0" indent="-171450">
              <a:buFontTx/>
              <a:buChar char="-"/>
            </a:pPr>
            <a:r>
              <a:rPr lang="en-US" dirty="0"/>
              <a:t>Because TIF is only a portion of total taxes paid, the value of rebate over 4 to 7 years is roughly equal to the value of E-Zone benefits, which are offered for 3 and 5 years.</a:t>
            </a:r>
          </a:p>
          <a:p>
            <a:endParaRPr lang="en-US" dirty="0"/>
          </a:p>
          <a:p>
            <a:r>
              <a:rPr lang="en-US" dirty="0"/>
              <a:t>City Council meeting:</a:t>
            </a:r>
          </a:p>
          <a:p>
            <a:pPr marL="171450" indent="-171450">
              <a:buFontTx/>
              <a:buChar char="-"/>
            </a:pPr>
            <a:r>
              <a:rPr lang="en-US" dirty="0"/>
              <a:t>As an example, local option levies that go directly to fund the West Linn-Wilsonville School District will be untouched by the WIN program, and will have an immediate benefit for local classrooms.</a:t>
            </a:r>
          </a:p>
          <a:p>
            <a:pPr marL="171450" indent="-171450">
              <a:buFontTx/>
              <a:buChar char="-"/>
            </a:pPr>
            <a:r>
              <a:rPr lang="en-US" dirty="0"/>
              <a:t>The two-tiered approach allows the City to provide some benefit to a wider-range of potential developers, while maintaining the same high thresholds to qualify for the full-tier of benefits.</a:t>
            </a:r>
          </a:p>
          <a:p>
            <a:endParaRPr lang="en-US" dirty="0"/>
          </a:p>
        </p:txBody>
      </p:sp>
      <p:sp>
        <p:nvSpPr>
          <p:cNvPr id="4" name="Slide Number Placeholder 3"/>
          <p:cNvSpPr>
            <a:spLocks noGrp="1"/>
          </p:cNvSpPr>
          <p:nvPr>
            <p:ph type="sldNum" sz="quarter" idx="5"/>
          </p:nvPr>
        </p:nvSpPr>
        <p:spPr/>
        <p:txBody>
          <a:bodyPr/>
          <a:lstStyle/>
          <a:p>
            <a:fld id="{CB9E85AA-4EC0-41E8-B492-5B5DC34A8183}" type="slidenum">
              <a:rPr lang="en-US" smtClean="0"/>
              <a:t>7</a:t>
            </a:fld>
            <a:endParaRPr lang="en-US"/>
          </a:p>
        </p:txBody>
      </p:sp>
    </p:spTree>
    <p:extLst>
      <p:ext uri="{BB962C8B-B14F-4D97-AF65-F5344CB8AC3E}">
        <p14:creationId xmlns:p14="http://schemas.microsoft.com/office/powerpoint/2010/main" val="541721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Businesses are scored across four criteria.</a:t>
            </a:r>
          </a:p>
          <a:p>
            <a:r>
              <a:rPr lang="en-US" dirty="0"/>
              <a:t>Capital investment and new employment provide the bulk of the points.</a:t>
            </a:r>
          </a:p>
          <a:p>
            <a:r>
              <a:rPr lang="en-US" dirty="0"/>
              <a:t>Scoring for new employment is dependent upon the average wage of employees, relative to the County average.  Higher paying jobs provide more points, whereas jobs that pay less than the County average provide no points.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Local Business Tenure and DEI are ideas that came from Urban Renewal Task Force. Could provide applicants with up to 8 points, which could be enough to tip the scales from no benefits to partial, or from partial to full.</a:t>
            </a:r>
          </a:p>
          <a:p>
            <a:r>
              <a:rPr lang="en-US" dirty="0"/>
              <a:t>Local business tenure rewards local businesses that have been operating in Wilsonville for a long-time, as opposed to new businesses considering locating in the area.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DEI has a menu based approach with six sub-criteria listed.  Businesses must commit to two of the six criteria to receive points for DEI.</a:t>
            </a:r>
          </a:p>
          <a:p>
            <a:endParaRPr lang="en-US" dirty="0"/>
          </a:p>
        </p:txBody>
      </p:sp>
      <p:sp>
        <p:nvSpPr>
          <p:cNvPr id="4" name="Slide Number Placeholder 3"/>
          <p:cNvSpPr>
            <a:spLocks noGrp="1"/>
          </p:cNvSpPr>
          <p:nvPr>
            <p:ph type="sldNum" sz="quarter" idx="5"/>
          </p:nvPr>
        </p:nvSpPr>
        <p:spPr/>
        <p:txBody>
          <a:bodyPr/>
          <a:lstStyle/>
          <a:p>
            <a:fld id="{23F7183A-E3FD-D24E-A5BE-D99B5DA40A24}" type="slidenum">
              <a:rPr lang="en-US" smtClean="0"/>
              <a:t>8</a:t>
            </a:fld>
            <a:endParaRPr lang="en-US"/>
          </a:p>
        </p:txBody>
      </p:sp>
    </p:spTree>
    <p:extLst>
      <p:ext uri="{BB962C8B-B14F-4D97-AF65-F5344CB8AC3E}">
        <p14:creationId xmlns:p14="http://schemas.microsoft.com/office/powerpoint/2010/main" val="971251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As mentioned before, 80+ points required for full benefits.  Based on scoring thresholds of original TIF Zone program: $25M, 75 jobs at 125% of county average compensation.</a:t>
            </a:r>
          </a:p>
          <a:p>
            <a:pPr marL="171450" indent="-171450">
              <a:buFontTx/>
              <a:buChar char="-"/>
            </a:pPr>
            <a:r>
              <a:rPr lang="en-US" dirty="0"/>
              <a:t>60 points as threshold for partial benefits.  Example would be same project $25M, with wages equal to 125% of county average, but with 30 jobs instead of 75.</a:t>
            </a:r>
          </a:p>
          <a:p>
            <a:endParaRPr lang="en-US" dirty="0"/>
          </a:p>
        </p:txBody>
      </p:sp>
      <p:sp>
        <p:nvSpPr>
          <p:cNvPr id="4" name="Slide Number Placeholder 3"/>
          <p:cNvSpPr>
            <a:spLocks noGrp="1"/>
          </p:cNvSpPr>
          <p:nvPr>
            <p:ph type="sldNum" sz="quarter" idx="5"/>
          </p:nvPr>
        </p:nvSpPr>
        <p:spPr/>
        <p:txBody>
          <a:bodyPr/>
          <a:lstStyle/>
          <a:p>
            <a:fld id="{23F7183A-E3FD-D24E-A5BE-D99B5DA40A24}" type="slidenum">
              <a:rPr lang="en-US" smtClean="0"/>
              <a:t>9</a:t>
            </a:fld>
            <a:endParaRPr lang="en-US"/>
          </a:p>
        </p:txBody>
      </p:sp>
    </p:spTree>
    <p:extLst>
      <p:ext uri="{BB962C8B-B14F-4D97-AF65-F5344CB8AC3E}">
        <p14:creationId xmlns:p14="http://schemas.microsoft.com/office/powerpoint/2010/main" val="481854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few slides illustrate the universe of potential investments that might occur, and whether or not they would qualify for WIN program incentives.</a:t>
            </a:r>
          </a:p>
          <a:p>
            <a:endParaRPr lang="en-US" dirty="0"/>
          </a:p>
          <a:p>
            <a:r>
              <a:rPr lang="en-US" dirty="0"/>
              <a:t>On these slides we’re only showing three variables: jobs, capital investment, and wages.  And for that matter, wages are held constant on each slide.</a:t>
            </a:r>
          </a:p>
          <a:p>
            <a:endParaRPr lang="en-US" dirty="0"/>
          </a:p>
          <a:p>
            <a:r>
              <a:rPr lang="en-US" dirty="0"/>
              <a:t>In other words, these slides assume that the businesses shown are from out of town, and do not meet the DEI criteria.</a:t>
            </a:r>
          </a:p>
          <a:p>
            <a:endParaRPr lang="en-US" dirty="0"/>
          </a:p>
          <a:p>
            <a:r>
              <a:rPr lang="en-US" dirty="0"/>
              <a:t>The area in dark blue represents businesses that would qualify for the full incentive.  Light blue represents businesses that would qualify for the partial incentive, and the dotted area show businesses that would not qualify for the incentive.</a:t>
            </a:r>
          </a:p>
          <a:p>
            <a:endParaRPr lang="en-US" dirty="0"/>
          </a:p>
          <a:p>
            <a:pPr marL="228600" indent="-228600">
              <a:buAutoNum type="alphaUcPeriod"/>
            </a:pPr>
            <a:r>
              <a:rPr lang="en-US" dirty="0"/>
              <a:t>As an example, for a business that was paying employees between 100% and 125% of the county median wage, if it had $20M of investment, and 150 jobs, it would qualify for the partial incentive.</a:t>
            </a:r>
          </a:p>
          <a:p>
            <a:pPr marL="228600" indent="-228600">
              <a:buAutoNum type="alphaUcPeriod"/>
            </a:pPr>
            <a:endParaRPr lang="en-US" dirty="0"/>
          </a:p>
          <a:p>
            <a:pPr marL="228600" indent="-228600">
              <a:buAutoNum type="alphaUcPeriod"/>
            </a:pPr>
            <a:r>
              <a:rPr lang="en-US" dirty="0"/>
              <a:t>However, if that business still had the same wage level, and the same amount of capital investment, but instead had more jobs, say 350, it would now qualify for the full incentive.</a:t>
            </a:r>
            <a:br>
              <a:rPr lang="en-US" dirty="0"/>
            </a:br>
            <a:endParaRPr lang="en-US" dirty="0"/>
          </a:p>
          <a:p>
            <a:pPr marL="228600" indent="-228600">
              <a:buAutoNum type="alphaUcPeriod"/>
            </a:pPr>
            <a:r>
              <a:rPr lang="en-US" dirty="0"/>
              <a:t>Likewise, if that business had the same wage level, and the same 150 jobs, but invested more capital investment, say $50M, it would also qualify for the full incentive.</a:t>
            </a:r>
            <a:br>
              <a:rPr lang="en-US" dirty="0"/>
            </a:br>
            <a:endParaRPr lang="en-US" dirty="0"/>
          </a:p>
          <a:p>
            <a:pPr marL="228600" indent="-228600">
              <a:buAutoNum type="alphaUcPeriod"/>
            </a:pPr>
            <a:r>
              <a:rPr lang="en-US" dirty="0"/>
              <a:t>And just to complete the illustration, if this company were to reduce the amount of investment to say $10M, now it would no longer qualify for any incentive.</a:t>
            </a:r>
          </a:p>
          <a:p>
            <a:pPr marL="228600" indent="-228600">
              <a:buAutoNum type="alphaUcPeriod"/>
            </a:pPr>
            <a:endParaRPr lang="en-US" dirty="0"/>
          </a:p>
          <a:p>
            <a:pPr marL="0" indent="0">
              <a:buNone/>
            </a:pPr>
            <a:r>
              <a:rPr lang="en-US" dirty="0"/>
              <a:t>All of those examples assumed wages at 100% to 125% of the county median.  However, the program gives more points per job if the wages are higher.  So, if we look at businesses paying 125% to 150% of the countywide average…</a:t>
            </a:r>
          </a:p>
        </p:txBody>
      </p:sp>
      <p:sp>
        <p:nvSpPr>
          <p:cNvPr id="4" name="Slide Number Placeholder 3"/>
          <p:cNvSpPr>
            <a:spLocks noGrp="1"/>
          </p:cNvSpPr>
          <p:nvPr>
            <p:ph type="sldNum" sz="quarter" idx="5"/>
          </p:nvPr>
        </p:nvSpPr>
        <p:spPr/>
        <p:txBody>
          <a:bodyPr/>
          <a:lstStyle/>
          <a:p>
            <a:fld id="{23F7183A-E3FD-D24E-A5BE-D99B5DA40A24}" type="slidenum">
              <a:rPr lang="en-US" smtClean="0"/>
              <a:t>10</a:t>
            </a:fld>
            <a:endParaRPr lang="en-US"/>
          </a:p>
        </p:txBody>
      </p:sp>
    </p:spTree>
    <p:extLst>
      <p:ext uri="{BB962C8B-B14F-4D97-AF65-F5344CB8AC3E}">
        <p14:creationId xmlns:p14="http://schemas.microsoft.com/office/powerpoint/2010/main" val="2934900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see how the areas of incentives shift.  </a:t>
            </a:r>
          </a:p>
          <a:p>
            <a:endParaRPr lang="en-US" dirty="0"/>
          </a:p>
          <a:p>
            <a:r>
              <a:rPr lang="en-US" dirty="0"/>
              <a:t>At this wage level, a lower number of jobs will allow a business to qualify for the program at any given level of capital investment.</a:t>
            </a:r>
          </a:p>
        </p:txBody>
      </p:sp>
      <p:sp>
        <p:nvSpPr>
          <p:cNvPr id="4" name="Slide Number Placeholder 3"/>
          <p:cNvSpPr>
            <a:spLocks noGrp="1"/>
          </p:cNvSpPr>
          <p:nvPr>
            <p:ph type="sldNum" sz="quarter" idx="5"/>
          </p:nvPr>
        </p:nvSpPr>
        <p:spPr/>
        <p:txBody>
          <a:bodyPr/>
          <a:lstStyle/>
          <a:p>
            <a:fld id="{23F7183A-E3FD-D24E-A5BE-D99B5DA40A24}" type="slidenum">
              <a:rPr lang="en-US" smtClean="0"/>
              <a:t>11</a:t>
            </a:fld>
            <a:endParaRPr lang="en-US"/>
          </a:p>
        </p:txBody>
      </p:sp>
    </p:spTree>
    <p:extLst>
      <p:ext uri="{BB962C8B-B14F-4D97-AF65-F5344CB8AC3E}">
        <p14:creationId xmlns:p14="http://schemas.microsoft.com/office/powerpoint/2010/main" val="1052277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Likewise, if wages exceed 150% of the county average.</a:t>
            </a:r>
          </a:p>
          <a:p>
            <a:endParaRPr lang="en-US" dirty="0"/>
          </a:p>
          <a:p>
            <a:r>
              <a:rPr lang="en-US" dirty="0"/>
              <a:t>The chart shifts again, and even fewer jobs are necessary for a business to qualify for incentives at any given level of investment.</a:t>
            </a:r>
          </a:p>
          <a:p>
            <a:endParaRPr lang="en-US" dirty="0"/>
          </a:p>
          <a:p>
            <a:r>
              <a:rPr lang="en-US" dirty="0"/>
              <a:t>For some specific numbers on how this might play out.  A company making a $20M capital investment, would need 75 jobs to qualify for the full incentive at this high wage level.  But at the lower wage level (100% of the countywide average), the $20M investment would require 200 jobs to achieve the same, minimum qualifying score.</a:t>
            </a:r>
          </a:p>
        </p:txBody>
      </p:sp>
      <p:sp>
        <p:nvSpPr>
          <p:cNvPr id="4" name="Slide Number Placeholder 3"/>
          <p:cNvSpPr>
            <a:spLocks noGrp="1"/>
          </p:cNvSpPr>
          <p:nvPr>
            <p:ph type="sldNum" sz="quarter" idx="5"/>
          </p:nvPr>
        </p:nvSpPr>
        <p:spPr/>
        <p:txBody>
          <a:bodyPr/>
          <a:lstStyle/>
          <a:p>
            <a:fld id="{23F7183A-E3FD-D24E-A5BE-D99B5DA40A24}" type="slidenum">
              <a:rPr lang="en-US" smtClean="0"/>
              <a:t>12</a:t>
            </a:fld>
            <a:endParaRPr lang="en-US"/>
          </a:p>
        </p:txBody>
      </p:sp>
    </p:spTree>
    <p:extLst>
      <p:ext uri="{BB962C8B-B14F-4D97-AF65-F5344CB8AC3E}">
        <p14:creationId xmlns:p14="http://schemas.microsoft.com/office/powerpoint/2010/main" val="480668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314515A-1E50-4248-B13A-CF3FA6E794E5}"/>
              </a:ext>
            </a:extLst>
          </p:cNvPr>
          <p:cNvSpPr/>
          <p:nvPr userDrawn="1"/>
        </p:nvSpPr>
        <p:spPr>
          <a:xfrm>
            <a:off x="0" y="0"/>
            <a:ext cx="9144000" cy="110392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i="0" dirty="0">
              <a:latin typeface="Optima Regular" charset="0"/>
            </a:endParaRPr>
          </a:p>
        </p:txBody>
      </p:sp>
      <p:sp>
        <p:nvSpPr>
          <p:cNvPr id="3" name="Subtitle 2"/>
          <p:cNvSpPr>
            <a:spLocks noGrp="1"/>
          </p:cNvSpPr>
          <p:nvPr>
            <p:ph type="subTitle" idx="1"/>
          </p:nvPr>
        </p:nvSpPr>
        <p:spPr>
          <a:xfrm>
            <a:off x="1371600" y="1602475"/>
            <a:ext cx="6400800" cy="403632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E50F620-013A-0E41-962B-0C5F4A2F6B0E}"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F95EE-0907-7440-922D-ED27E1B57F86}" type="slidenum">
              <a:rPr lang="en-US" smtClean="0"/>
              <a:t>‹#›</a:t>
            </a:fld>
            <a:endParaRPr lang="en-US"/>
          </a:p>
        </p:txBody>
      </p:sp>
      <p:sp>
        <p:nvSpPr>
          <p:cNvPr id="9" name="Title 8"/>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20313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E50F620-013A-0E41-962B-0C5F4A2F6B0E}"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F95EE-0907-7440-922D-ED27E1B57F86}" type="slidenum">
              <a:rPr lang="en-US" smtClean="0"/>
              <a:t>‹#›</a:t>
            </a:fld>
            <a:endParaRPr lang="en-US"/>
          </a:p>
        </p:txBody>
      </p:sp>
    </p:spTree>
    <p:extLst>
      <p:ext uri="{BB962C8B-B14F-4D97-AF65-F5344CB8AC3E}">
        <p14:creationId xmlns:p14="http://schemas.microsoft.com/office/powerpoint/2010/main" val="1877772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E50F620-013A-0E41-962B-0C5F4A2F6B0E}" type="datetimeFigureOut">
              <a:rPr lang="en-US" smtClean="0"/>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4F95EE-0907-7440-922D-ED27E1B57F86}" type="slidenum">
              <a:rPr lang="en-US" smtClean="0"/>
              <a:t>‹#›</a:t>
            </a:fld>
            <a:endParaRPr lang="en-US"/>
          </a:p>
        </p:txBody>
      </p:sp>
    </p:spTree>
    <p:extLst>
      <p:ext uri="{BB962C8B-B14F-4D97-AF65-F5344CB8AC3E}">
        <p14:creationId xmlns:p14="http://schemas.microsoft.com/office/powerpoint/2010/main" val="2844868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E50F620-013A-0E41-962B-0C5F4A2F6B0E}" type="datetimeFigureOut">
              <a:rPr lang="en-US" smtClean="0"/>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4F95EE-0907-7440-922D-ED27E1B57F86}" type="slidenum">
              <a:rPr lang="en-US" smtClean="0"/>
              <a:t>‹#›</a:t>
            </a:fld>
            <a:endParaRPr lang="en-US"/>
          </a:p>
        </p:txBody>
      </p:sp>
    </p:spTree>
    <p:extLst>
      <p:ext uri="{BB962C8B-B14F-4D97-AF65-F5344CB8AC3E}">
        <p14:creationId xmlns:p14="http://schemas.microsoft.com/office/powerpoint/2010/main" val="4429308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0F620-013A-0E41-962B-0C5F4A2F6B0E}" type="datetimeFigureOut">
              <a:rPr lang="en-US" smtClean="0"/>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4F95EE-0907-7440-922D-ED27E1B57F86}" type="slidenum">
              <a:rPr lang="en-US" smtClean="0"/>
              <a:t>‹#›</a:t>
            </a:fld>
            <a:endParaRPr lang="en-US"/>
          </a:p>
        </p:txBody>
      </p:sp>
    </p:spTree>
    <p:extLst>
      <p:ext uri="{BB962C8B-B14F-4D97-AF65-F5344CB8AC3E}">
        <p14:creationId xmlns:p14="http://schemas.microsoft.com/office/powerpoint/2010/main" val="1415125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4546600"/>
            <a:ext cx="9144000" cy="2311400"/>
          </a:xfrm>
          <a:prstGeom prst="rect">
            <a:avLst/>
          </a:prstGeom>
          <a:solidFill>
            <a:srgbClr val="0089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3657600" y="177801"/>
            <a:ext cx="5257800" cy="3098800"/>
          </a:xfrm>
        </p:spPr>
        <p:txBody>
          <a:bodyPr/>
          <a:lstStyle/>
          <a:p>
            <a:r>
              <a:rPr lang="en-US"/>
              <a:t>Click to edit Master title style</a:t>
            </a:r>
            <a:endParaRPr lang="en-US" dirty="0"/>
          </a:p>
        </p:txBody>
      </p:sp>
      <p:sp>
        <p:nvSpPr>
          <p:cNvPr id="3" name="Subtitle 2"/>
          <p:cNvSpPr>
            <a:spLocks noGrp="1"/>
          </p:cNvSpPr>
          <p:nvPr>
            <p:ph type="subTitle" idx="1"/>
          </p:nvPr>
        </p:nvSpPr>
        <p:spPr>
          <a:xfrm>
            <a:off x="3657600" y="3276600"/>
            <a:ext cx="5257800" cy="1270000"/>
          </a:xfrm>
        </p:spPr>
        <p:txBody>
          <a:bodyPr/>
          <a:lstStyle>
            <a:lvl1pPr marL="0" indent="0" algn="l">
              <a:buNone/>
              <a:defRPr>
                <a:solidFill>
                  <a:srgbClr val="73A9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8AA40C-D28D-4D96-9231-FBC9D34B92DE}"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820F29-FC30-47ED-A1DB-71E5E3CE728A}"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152401"/>
            <a:ext cx="3333564" cy="4573883"/>
          </a:xfrm>
          <a:prstGeom prst="rect">
            <a:avLst/>
          </a:prstGeom>
        </p:spPr>
      </p:pic>
    </p:spTree>
    <p:extLst>
      <p:ext uri="{BB962C8B-B14F-4D97-AF65-F5344CB8AC3E}">
        <p14:creationId xmlns:p14="http://schemas.microsoft.com/office/powerpoint/2010/main" val="18182039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79786" y="274639"/>
            <a:ext cx="7407014" cy="1143000"/>
          </a:xfrm>
        </p:spPr>
        <p:txBody>
          <a:bodyPr/>
          <a:lstStyle>
            <a:lvl1pPr>
              <a:defRPr>
                <a:solidFill>
                  <a:srgbClr val="002B49"/>
                </a:solidFill>
              </a:defRPr>
            </a:lvl1pPr>
          </a:lstStyle>
          <a:p>
            <a:r>
              <a:rPr lang="en-US"/>
              <a:t>Click to edit Master title style</a:t>
            </a:r>
          </a:p>
        </p:txBody>
      </p:sp>
      <p:sp>
        <p:nvSpPr>
          <p:cNvPr id="3" name="Content Placeholder 2"/>
          <p:cNvSpPr>
            <a:spLocks noGrp="1"/>
          </p:cNvSpPr>
          <p:nvPr>
            <p:ph idx="1"/>
          </p:nvPr>
        </p:nvSpPr>
        <p:spPr>
          <a:xfrm>
            <a:off x="1279786" y="1600200"/>
            <a:ext cx="7407014" cy="4525963"/>
          </a:xfrm>
        </p:spPr>
        <p:txBody>
          <a:bodyPr/>
          <a:lstStyle>
            <a:lvl1pPr>
              <a:defRPr>
                <a:solidFill>
                  <a:srgbClr val="002B49"/>
                </a:solidFill>
                <a:latin typeface="Arial" pitchFamily="34" charset="0"/>
                <a:cs typeface="Arial" pitchFamily="34" charset="0"/>
              </a:defRPr>
            </a:lvl1pPr>
            <a:lvl2pPr>
              <a:defRPr>
                <a:solidFill>
                  <a:srgbClr val="002B49"/>
                </a:solidFill>
                <a:latin typeface="Arial" pitchFamily="34" charset="0"/>
                <a:cs typeface="Arial" pitchFamily="34" charset="0"/>
              </a:defRPr>
            </a:lvl2pPr>
            <a:lvl3pPr>
              <a:defRPr>
                <a:solidFill>
                  <a:srgbClr val="002B49"/>
                </a:solidFill>
                <a:latin typeface="Arial" pitchFamily="34" charset="0"/>
                <a:cs typeface="Arial" pitchFamily="34" charset="0"/>
              </a:defRPr>
            </a:lvl3pPr>
            <a:lvl4pPr>
              <a:defRPr>
                <a:solidFill>
                  <a:srgbClr val="002B49"/>
                </a:solidFill>
                <a:latin typeface="Arial" pitchFamily="34" charset="0"/>
                <a:cs typeface="Arial" pitchFamily="34" charset="0"/>
              </a:defRPr>
            </a:lvl4pPr>
            <a:lvl5pPr>
              <a:defRPr>
                <a:solidFill>
                  <a:srgbClr val="002B49"/>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p:cNvSpPr/>
          <p:nvPr userDrawn="1"/>
        </p:nvSpPr>
        <p:spPr>
          <a:xfrm>
            <a:off x="0" y="0"/>
            <a:ext cx="1219200" cy="1446484"/>
          </a:xfrm>
          <a:prstGeom prst="rect">
            <a:avLst/>
          </a:prstGeom>
          <a:solidFill>
            <a:srgbClr val="B1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0" y="1446484"/>
            <a:ext cx="1219200" cy="5411516"/>
          </a:xfrm>
          <a:prstGeom prst="rect">
            <a:avLst/>
          </a:prstGeom>
          <a:solidFill>
            <a:srgbClr val="0089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71" y="-45720"/>
            <a:ext cx="1168729" cy="1600200"/>
          </a:xfrm>
          <a:prstGeom prst="rect">
            <a:avLst/>
          </a:prstGeom>
        </p:spPr>
      </p:pic>
      <p:sp>
        <p:nvSpPr>
          <p:cNvPr id="7" name="Date Placeholder 6"/>
          <p:cNvSpPr>
            <a:spLocks noGrp="1"/>
          </p:cNvSpPr>
          <p:nvPr userDrawn="1">
            <p:ph type="dt" sz="half" idx="10"/>
          </p:nvPr>
        </p:nvSpPr>
        <p:spPr/>
        <p:txBody>
          <a:bodyPr/>
          <a:lstStyle/>
          <a:p>
            <a:fld id="{958AA40C-D28D-4D96-9231-FBC9D34B92DE}" type="datetimeFigureOut">
              <a:rPr lang="en-US" smtClean="0"/>
              <a:pPr/>
              <a:t>11/11/2020</a:t>
            </a:fld>
            <a:endParaRPr lang="en-US"/>
          </a:p>
        </p:txBody>
      </p:sp>
      <p:sp>
        <p:nvSpPr>
          <p:cNvPr id="10" name="Footer Placeholder 9"/>
          <p:cNvSpPr>
            <a:spLocks noGrp="1"/>
          </p:cNvSpPr>
          <p:nvPr userDrawn="1">
            <p:ph type="ftr" sz="quarter" idx="11"/>
          </p:nvPr>
        </p:nvSpPr>
        <p:spPr/>
        <p:txBody>
          <a:bodyPr/>
          <a:lstStyle/>
          <a:p>
            <a:endParaRPr lang="en-US" dirty="0"/>
          </a:p>
        </p:txBody>
      </p:sp>
      <p:sp>
        <p:nvSpPr>
          <p:cNvPr id="11" name="Slide Number Placeholder 10"/>
          <p:cNvSpPr>
            <a:spLocks noGrp="1"/>
          </p:cNvSpPr>
          <p:nvPr userDrawn="1">
            <p:ph type="sldNum" sz="quarter" idx="12"/>
          </p:nvPr>
        </p:nvSpPr>
        <p:spPr/>
        <p:txBody>
          <a:bodyPr/>
          <a:lstStyle/>
          <a:p>
            <a:fld id="{61820F29-FC30-47ED-A1DB-71E5E3CE728A}" type="slidenum">
              <a:rPr lang="en-US" smtClean="0"/>
              <a:pPr/>
              <a:t>‹#›</a:t>
            </a:fld>
            <a:endParaRPr lang="en-US"/>
          </a:p>
        </p:txBody>
      </p:sp>
    </p:spTree>
    <p:extLst>
      <p:ext uri="{BB962C8B-B14F-4D97-AF65-F5344CB8AC3E}">
        <p14:creationId xmlns:p14="http://schemas.microsoft.com/office/powerpoint/2010/main" val="23381129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79786" y="274639"/>
            <a:ext cx="7407014" cy="1143000"/>
          </a:xfrm>
        </p:spPr>
        <p:txBody>
          <a:bodyPr vert="horz" lIns="91440" tIns="45720" rIns="91440" bIns="45720" rtlCol="0" anchor="ctr">
            <a:normAutofit/>
          </a:bodyPr>
          <a:lstStyle>
            <a:lvl1pPr>
              <a:defRPr lang="en-US">
                <a:solidFill>
                  <a:srgbClr val="002B49"/>
                </a:solidFill>
              </a:defRPr>
            </a:lvl1pPr>
          </a:lstStyle>
          <a:p>
            <a:pPr lvl="0"/>
            <a:r>
              <a:rPr lang="en-US"/>
              <a:t>Click to edit Master title style</a:t>
            </a:r>
            <a:endParaRPr lang="en-US" dirty="0"/>
          </a:p>
        </p:txBody>
      </p:sp>
      <p:sp>
        <p:nvSpPr>
          <p:cNvPr id="3" name="Content Placeholder 2"/>
          <p:cNvSpPr>
            <a:spLocks noGrp="1"/>
          </p:cNvSpPr>
          <p:nvPr>
            <p:ph sz="half" idx="1"/>
          </p:nvPr>
        </p:nvSpPr>
        <p:spPr>
          <a:xfrm>
            <a:off x="1279786" y="1600201"/>
            <a:ext cx="3551294" cy="4673600"/>
          </a:xfrm>
        </p:spPr>
        <p:txBody>
          <a:bodyPr vert="horz" lIns="91440" tIns="45720" rIns="91440" bIns="45720" rtlCol="0">
            <a:normAutofit/>
          </a:bodyPr>
          <a:lstStyle>
            <a:lvl1pPr>
              <a:defRPr lang="en-US" sz="2400" smtClean="0">
                <a:latin typeface="Arial" pitchFamily="34" charset="0"/>
                <a:cs typeface="Arial" pitchFamily="34" charset="0"/>
              </a:defRPr>
            </a:lvl1pPr>
            <a:lvl2pPr>
              <a:defRPr lang="en-US" sz="2000" smtClean="0">
                <a:latin typeface="Arial" pitchFamily="34" charset="0"/>
                <a:cs typeface="Arial" pitchFamily="34" charset="0"/>
              </a:defRPr>
            </a:lvl2pPr>
            <a:lvl3pPr>
              <a:defRPr lang="en-US" sz="1800" smtClean="0">
                <a:latin typeface="Arial" pitchFamily="34" charset="0"/>
                <a:cs typeface="Arial" pitchFamily="34" charset="0"/>
              </a:defRPr>
            </a:lvl3pPr>
            <a:lvl4pPr>
              <a:defRPr lang="en-US" sz="1600" smtClean="0">
                <a:latin typeface="Arial" pitchFamily="34" charset="0"/>
                <a:cs typeface="Arial" pitchFamily="34" charset="0"/>
              </a:defRPr>
            </a:lvl4pPr>
            <a:lvl5pPr>
              <a:defRPr lang="en-US" sz="160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73041" y="1600201"/>
            <a:ext cx="3611880" cy="4673600"/>
          </a:xfrm>
        </p:spPr>
        <p:txBody>
          <a:bodyPr vert="horz" lIns="91440" tIns="45720" rIns="91440" bIns="45720" rtlCol="0">
            <a:normAutofit/>
          </a:bodyPr>
          <a:lstStyle>
            <a:lvl1pPr>
              <a:defRPr lang="en-US" sz="2400" smtClean="0">
                <a:latin typeface="Arial" pitchFamily="34" charset="0"/>
                <a:cs typeface="Arial" pitchFamily="34" charset="0"/>
              </a:defRPr>
            </a:lvl1pPr>
            <a:lvl2pPr>
              <a:defRPr lang="en-US" sz="2000" smtClean="0">
                <a:latin typeface="Arial" pitchFamily="34" charset="0"/>
                <a:cs typeface="Arial" pitchFamily="34" charset="0"/>
              </a:defRPr>
            </a:lvl2pPr>
            <a:lvl3pPr>
              <a:defRPr lang="en-US" sz="1800" smtClean="0">
                <a:latin typeface="Arial" pitchFamily="34" charset="0"/>
                <a:cs typeface="Arial" pitchFamily="34" charset="0"/>
              </a:defRPr>
            </a:lvl3pPr>
            <a:lvl4pPr>
              <a:defRPr lang="en-US" sz="1600" smtClean="0">
                <a:latin typeface="Arial" pitchFamily="34" charset="0"/>
                <a:cs typeface="Arial" pitchFamily="34" charset="0"/>
              </a:defRPr>
            </a:lvl4pPr>
            <a:lvl5pPr>
              <a:defRPr lang="en-US" sz="160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8AA40C-D28D-4D96-9231-FBC9D34B92DE}"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820F29-FC30-47ED-A1DB-71E5E3CE728A}" type="slidenum">
              <a:rPr lang="en-US" smtClean="0"/>
              <a:t>‹#›</a:t>
            </a:fld>
            <a:endParaRPr lang="en-US"/>
          </a:p>
        </p:txBody>
      </p:sp>
      <p:sp>
        <p:nvSpPr>
          <p:cNvPr id="11" name="Rectangle 10"/>
          <p:cNvSpPr/>
          <p:nvPr userDrawn="1"/>
        </p:nvSpPr>
        <p:spPr>
          <a:xfrm>
            <a:off x="0" y="0"/>
            <a:ext cx="1219200" cy="1446484"/>
          </a:xfrm>
          <a:prstGeom prst="rect">
            <a:avLst/>
          </a:prstGeom>
          <a:solidFill>
            <a:srgbClr val="B1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userDrawn="1"/>
        </p:nvSpPr>
        <p:spPr>
          <a:xfrm>
            <a:off x="0" y="1446484"/>
            <a:ext cx="1219200" cy="5411516"/>
          </a:xfrm>
          <a:prstGeom prst="rect">
            <a:avLst/>
          </a:prstGeom>
          <a:solidFill>
            <a:srgbClr val="0089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71" y="-45720"/>
            <a:ext cx="1168729" cy="1600200"/>
          </a:xfrm>
          <a:prstGeom prst="rect">
            <a:avLst/>
          </a:prstGeom>
        </p:spPr>
      </p:pic>
    </p:spTree>
    <p:extLst>
      <p:ext uri="{BB962C8B-B14F-4D97-AF65-F5344CB8AC3E}">
        <p14:creationId xmlns:p14="http://schemas.microsoft.com/office/powerpoint/2010/main" val="3797285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79786" y="274639"/>
            <a:ext cx="7407014" cy="1143000"/>
          </a:xfrm>
        </p:spPr>
        <p:txBody>
          <a:bodyPr vert="horz" lIns="91440" tIns="45720" rIns="91440" bIns="45720" rtlCol="0" anchor="ctr">
            <a:normAutofit/>
          </a:bodyPr>
          <a:lstStyle>
            <a:lvl1pPr>
              <a:defRPr lang="en-US">
                <a:solidFill>
                  <a:srgbClr val="002B49"/>
                </a:solidFill>
              </a:defRPr>
            </a:lvl1pPr>
          </a:lstStyle>
          <a:p>
            <a:pPr lvl="0"/>
            <a:r>
              <a:rPr lang="en-US"/>
              <a:t>Click to edit Master title style</a:t>
            </a:r>
            <a:endParaRPr lang="en-US" dirty="0"/>
          </a:p>
        </p:txBody>
      </p:sp>
      <p:sp>
        <p:nvSpPr>
          <p:cNvPr id="3" name="Date Placeholder 2"/>
          <p:cNvSpPr>
            <a:spLocks noGrp="1"/>
          </p:cNvSpPr>
          <p:nvPr>
            <p:ph type="dt" sz="half" idx="10"/>
          </p:nvPr>
        </p:nvSpPr>
        <p:spPr/>
        <p:txBody>
          <a:bodyPr/>
          <a:lstStyle/>
          <a:p>
            <a:fld id="{958AA40C-D28D-4D96-9231-FBC9D34B92DE}" type="datetimeFigureOut">
              <a:rPr lang="en-US" smtClean="0"/>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820F29-FC30-47ED-A1DB-71E5E3CE728A}" type="slidenum">
              <a:rPr lang="en-US" smtClean="0"/>
              <a:t>‹#›</a:t>
            </a:fld>
            <a:endParaRPr lang="en-US"/>
          </a:p>
        </p:txBody>
      </p:sp>
      <p:sp>
        <p:nvSpPr>
          <p:cNvPr id="9" name="Rectangle 8"/>
          <p:cNvSpPr/>
          <p:nvPr userDrawn="1"/>
        </p:nvSpPr>
        <p:spPr>
          <a:xfrm>
            <a:off x="0" y="0"/>
            <a:ext cx="1219200" cy="1446484"/>
          </a:xfrm>
          <a:prstGeom prst="rect">
            <a:avLst/>
          </a:prstGeom>
          <a:solidFill>
            <a:srgbClr val="B1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userDrawn="1"/>
        </p:nvSpPr>
        <p:spPr>
          <a:xfrm>
            <a:off x="0" y="1446484"/>
            <a:ext cx="1219200" cy="5411516"/>
          </a:xfrm>
          <a:prstGeom prst="rect">
            <a:avLst/>
          </a:prstGeom>
          <a:solidFill>
            <a:srgbClr val="0089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71" y="-45720"/>
            <a:ext cx="1168729" cy="1600200"/>
          </a:xfrm>
          <a:prstGeom prst="rect">
            <a:avLst/>
          </a:prstGeom>
        </p:spPr>
      </p:pic>
    </p:spTree>
    <p:extLst>
      <p:ext uri="{BB962C8B-B14F-4D97-AF65-F5344CB8AC3E}">
        <p14:creationId xmlns:p14="http://schemas.microsoft.com/office/powerpoint/2010/main" val="7661650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8AA40C-D28D-4D96-9231-FBC9D34B92DE}" type="datetimeFigureOut">
              <a:rPr lang="en-US" smtClean="0"/>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820F29-FC30-47ED-A1DB-71E5E3CE728A}" type="slidenum">
              <a:rPr lang="en-US" smtClean="0"/>
              <a:t>‹#›</a:t>
            </a:fld>
            <a:endParaRPr lang="en-US"/>
          </a:p>
        </p:txBody>
      </p:sp>
      <p:sp>
        <p:nvSpPr>
          <p:cNvPr id="6" name="Rectangle 5"/>
          <p:cNvSpPr/>
          <p:nvPr userDrawn="1"/>
        </p:nvSpPr>
        <p:spPr>
          <a:xfrm>
            <a:off x="0" y="0"/>
            <a:ext cx="1219200" cy="1446484"/>
          </a:xfrm>
          <a:prstGeom prst="rect">
            <a:avLst/>
          </a:prstGeom>
          <a:solidFill>
            <a:srgbClr val="B1E3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userDrawn="1"/>
        </p:nvSpPr>
        <p:spPr>
          <a:xfrm>
            <a:off x="0" y="1446484"/>
            <a:ext cx="1219200" cy="5411516"/>
          </a:xfrm>
          <a:prstGeom prst="rect">
            <a:avLst/>
          </a:prstGeom>
          <a:solidFill>
            <a:srgbClr val="0089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71" y="-45720"/>
            <a:ext cx="1168729" cy="1600200"/>
          </a:xfrm>
          <a:prstGeom prst="rect">
            <a:avLst/>
          </a:prstGeom>
        </p:spPr>
      </p:pic>
    </p:spTree>
    <p:extLst>
      <p:ext uri="{BB962C8B-B14F-4D97-AF65-F5344CB8AC3E}">
        <p14:creationId xmlns:p14="http://schemas.microsoft.com/office/powerpoint/2010/main" val="1432178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527E6BB-52BA-6A4D-BDE6-57DCC969D059}"/>
              </a:ext>
            </a:extLst>
          </p:cNvPr>
          <p:cNvSpPr/>
          <p:nvPr userDrawn="1"/>
        </p:nvSpPr>
        <p:spPr>
          <a:xfrm>
            <a:off x="0" y="0"/>
            <a:ext cx="9144000" cy="110392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i="0" dirty="0">
              <a:latin typeface="Optima Regular" charset="0"/>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50F620-013A-0E41-962B-0C5F4A2F6B0E}"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54F95EE-0907-7440-922D-ED27E1B57F86}" type="slidenum">
              <a:rPr lang="en-US" smtClean="0"/>
              <a:pPr/>
              <a:t>‹#›</a:t>
            </a:fld>
            <a:endParaRPr lang="en-US" dirty="0"/>
          </a:p>
        </p:txBody>
      </p:sp>
    </p:spTree>
    <p:extLst>
      <p:ext uri="{BB962C8B-B14F-4D97-AF65-F5344CB8AC3E}">
        <p14:creationId xmlns:p14="http://schemas.microsoft.com/office/powerpoint/2010/main" val="1692685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C261A05-26BD-6046-95F7-2D445CEA06BD}"/>
              </a:ext>
            </a:extLst>
          </p:cNvPr>
          <p:cNvSpPr/>
          <p:nvPr userDrawn="1"/>
        </p:nvSpPr>
        <p:spPr>
          <a:xfrm>
            <a:off x="0" y="0"/>
            <a:ext cx="9144000" cy="110392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0" i="0" dirty="0">
              <a:latin typeface="Optima Regular"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E50F620-013A-0E41-962B-0C5F4A2F6B0E}"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4F95EE-0907-7440-922D-ED27E1B57F86}" type="slidenum">
              <a:rPr lang="en-US" smtClean="0"/>
              <a:t>‹#›</a:t>
            </a:fld>
            <a:endParaRPr lang="en-US"/>
          </a:p>
        </p:txBody>
      </p:sp>
    </p:spTree>
    <p:extLst>
      <p:ext uri="{BB962C8B-B14F-4D97-AF65-F5344CB8AC3E}">
        <p14:creationId xmlns:p14="http://schemas.microsoft.com/office/powerpoint/2010/main" val="3115776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E50F620-013A-0E41-962B-0C5F4A2F6B0E}" type="datetimeFigureOut">
              <a:rPr lang="en-US" smtClean="0"/>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4F95EE-0907-7440-922D-ED27E1B57F86}" type="slidenum">
              <a:rPr lang="en-US" smtClean="0"/>
              <a:t>‹#›</a:t>
            </a:fld>
            <a:endParaRPr lang="en-US"/>
          </a:p>
        </p:txBody>
      </p:sp>
    </p:spTree>
    <p:extLst>
      <p:ext uri="{BB962C8B-B14F-4D97-AF65-F5344CB8AC3E}">
        <p14:creationId xmlns:p14="http://schemas.microsoft.com/office/powerpoint/2010/main" val="2129642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E50F620-013A-0E41-962B-0C5F4A2F6B0E}" type="datetimeFigureOut">
              <a:rPr lang="en-US" smtClean="0"/>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4F95EE-0907-7440-922D-ED27E1B57F86}" type="slidenum">
              <a:rPr lang="en-US" smtClean="0"/>
              <a:t>‹#›</a:t>
            </a:fld>
            <a:endParaRPr lang="en-US"/>
          </a:p>
        </p:txBody>
      </p:sp>
    </p:spTree>
    <p:extLst>
      <p:ext uri="{BB962C8B-B14F-4D97-AF65-F5344CB8AC3E}">
        <p14:creationId xmlns:p14="http://schemas.microsoft.com/office/powerpoint/2010/main" val="1404031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D13E8-F7C5-F842-BCA7-5231A434FE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41A8AB-A24A-DD44-B89C-FF222A494856}"/>
              </a:ext>
            </a:extLst>
          </p:cNvPr>
          <p:cNvSpPr>
            <a:spLocks noGrp="1"/>
          </p:cNvSpPr>
          <p:nvPr>
            <p:ph type="dt" sz="half" idx="10"/>
          </p:nvPr>
        </p:nvSpPr>
        <p:spPr/>
        <p:txBody>
          <a:bodyPr/>
          <a:lstStyle/>
          <a:p>
            <a:fld id="{EE50F620-013A-0E41-962B-0C5F4A2F6B0E}" type="datetimeFigureOut">
              <a:rPr lang="en-US" smtClean="0"/>
              <a:pPr/>
              <a:t>11/11/2020</a:t>
            </a:fld>
            <a:endParaRPr lang="en-US" dirty="0"/>
          </a:p>
        </p:txBody>
      </p:sp>
      <p:sp>
        <p:nvSpPr>
          <p:cNvPr id="4" name="Footer Placeholder 3">
            <a:extLst>
              <a:ext uri="{FF2B5EF4-FFF2-40B4-BE49-F238E27FC236}">
                <a16:creationId xmlns:a16="http://schemas.microsoft.com/office/drawing/2014/main" id="{5F527007-E693-3746-9A44-764B4463A27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88DB226-9594-2F4C-B15A-0C80412A186C}"/>
              </a:ext>
            </a:extLst>
          </p:cNvPr>
          <p:cNvSpPr>
            <a:spLocks noGrp="1"/>
          </p:cNvSpPr>
          <p:nvPr>
            <p:ph type="sldNum" sz="quarter" idx="12"/>
          </p:nvPr>
        </p:nvSpPr>
        <p:spPr/>
        <p:txBody>
          <a:bodyPr/>
          <a:lstStyle/>
          <a:p>
            <a:fld id="{D54F95EE-0907-7440-922D-ED27E1B57F86}" type="slidenum">
              <a:rPr lang="en-US" smtClean="0"/>
              <a:pPr/>
              <a:t>‹#›</a:t>
            </a:fld>
            <a:endParaRPr lang="en-US" dirty="0"/>
          </a:p>
        </p:txBody>
      </p:sp>
    </p:spTree>
    <p:extLst>
      <p:ext uri="{BB962C8B-B14F-4D97-AF65-F5344CB8AC3E}">
        <p14:creationId xmlns:p14="http://schemas.microsoft.com/office/powerpoint/2010/main" val="113369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553835"/>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E50F620-013A-0E41-962B-0C5F4A2F6B0E}"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4F95EE-0907-7440-922D-ED27E1B57F86}" type="slidenum">
              <a:rPr lang="en-US" smtClean="0"/>
              <a:t>‹#›</a:t>
            </a:fld>
            <a:endParaRPr lang="en-US"/>
          </a:p>
        </p:txBody>
      </p:sp>
      <p:sp>
        <p:nvSpPr>
          <p:cNvPr id="9" name="Title 8"/>
          <p:cNvSpPr>
            <a:spLocks noGrp="1"/>
          </p:cNvSpPr>
          <p:nvPr>
            <p:ph type="title"/>
          </p:nvPr>
        </p:nvSpPr>
        <p:spPr>
          <a:xfrm>
            <a:off x="457200" y="2019555"/>
            <a:ext cx="8229600" cy="829289"/>
          </a:xfrm>
        </p:spPr>
        <p:txBody>
          <a:bodyPr/>
          <a:lstStyle/>
          <a:p>
            <a:r>
              <a:rPr lang="en-US"/>
              <a:t>Click to edit Master title style</a:t>
            </a:r>
          </a:p>
        </p:txBody>
      </p:sp>
    </p:spTree>
    <p:extLst>
      <p:ext uri="{BB962C8B-B14F-4D97-AF65-F5344CB8AC3E}">
        <p14:creationId xmlns:p14="http://schemas.microsoft.com/office/powerpoint/2010/main" val="1257018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E50F620-013A-0E41-962B-0C5F4A2F6B0E}" type="datetimeFigureOut">
              <a:rPr lang="en-US" smtClean="0"/>
              <a:pPr/>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4F95EE-0907-7440-922D-ED27E1B57F86}" type="slidenum">
              <a:rPr lang="en-US" smtClean="0"/>
              <a:pPr/>
              <a:t>‹#›</a:t>
            </a:fld>
            <a:endParaRPr lang="en-US"/>
          </a:p>
        </p:txBody>
      </p:sp>
    </p:spTree>
    <p:extLst>
      <p:ext uri="{BB962C8B-B14F-4D97-AF65-F5344CB8AC3E}">
        <p14:creationId xmlns:p14="http://schemas.microsoft.com/office/powerpoint/2010/main" val="2158907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50F620-013A-0E41-962B-0C5F4A2F6B0E}"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54F95EE-0907-7440-922D-ED27E1B57F86}" type="slidenum">
              <a:rPr lang="en-US" smtClean="0"/>
              <a:pPr/>
              <a:t>‹#›</a:t>
            </a:fld>
            <a:endParaRPr lang="en-US" dirty="0"/>
          </a:p>
        </p:txBody>
      </p:sp>
    </p:spTree>
    <p:extLst>
      <p:ext uri="{BB962C8B-B14F-4D97-AF65-F5344CB8AC3E}">
        <p14:creationId xmlns:p14="http://schemas.microsoft.com/office/powerpoint/2010/main" val="18175176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3.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82928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317591"/>
            <a:ext cx="8229600" cy="48085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b="0" i="0">
                <a:solidFill>
                  <a:schemeClr val="tx1">
                    <a:lumMod val="65000"/>
                    <a:lumOff val="35000"/>
                  </a:schemeClr>
                </a:solidFill>
                <a:latin typeface="Optima Regular" charset="0"/>
                <a:cs typeface="Optima Regular" charset="0"/>
              </a:defRPr>
            </a:lvl1pPr>
          </a:lstStyle>
          <a:p>
            <a:fld id="{EE50F620-013A-0E41-962B-0C5F4A2F6B0E}" type="datetimeFigureOut">
              <a:rPr lang="en-US" smtClean="0"/>
              <a:pPr/>
              <a:t>11/11/2020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0" i="0">
                <a:solidFill>
                  <a:schemeClr val="tx1">
                    <a:lumMod val="65000"/>
                    <a:lumOff val="35000"/>
                  </a:schemeClr>
                </a:solidFill>
                <a:latin typeface="Optima Regular" charset="0"/>
                <a:cs typeface="Optima Regular"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0" i="0">
                <a:solidFill>
                  <a:schemeClr val="tx1">
                    <a:lumMod val="65000"/>
                    <a:lumOff val="35000"/>
                  </a:schemeClr>
                </a:solidFill>
                <a:latin typeface="Optima Regular" charset="0"/>
                <a:cs typeface="Optima Regular" charset="0"/>
              </a:defRPr>
            </a:lvl1pPr>
          </a:lstStyle>
          <a:p>
            <a:fld id="{D54F95EE-0907-7440-922D-ED27E1B57F86}" type="slidenum">
              <a:rPr lang="en-US" smtClean="0"/>
              <a:pPr/>
              <a:t>‹#›</a:t>
            </a:fld>
            <a:endParaRPr lang="en-US" dirty="0"/>
          </a:p>
        </p:txBody>
      </p:sp>
    </p:spTree>
    <p:extLst>
      <p:ext uri="{BB962C8B-B14F-4D97-AF65-F5344CB8AC3E}">
        <p14:creationId xmlns:p14="http://schemas.microsoft.com/office/powerpoint/2010/main" val="1152110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80" r:id="rId6"/>
  </p:sldLayoutIdLst>
  <p:txStyles>
    <p:titleStyle>
      <a:lvl1pPr algn="l" defTabSz="457200" rtl="0" eaLnBrk="1" latinLnBrk="0" hangingPunct="1">
        <a:spcBef>
          <a:spcPct val="0"/>
        </a:spcBef>
        <a:buNone/>
        <a:defRPr sz="4000" b="1" i="0" kern="1200">
          <a:solidFill>
            <a:schemeClr val="bg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342900" indent="-342900" algn="l" defTabSz="457200" rtl="0" eaLnBrk="1" latinLnBrk="0" hangingPunct="1">
        <a:spcBef>
          <a:spcPct val="20000"/>
        </a:spcBef>
        <a:buFont typeface="Arial"/>
        <a:buChar char="•"/>
        <a:defRPr sz="32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457200" rtl="0" eaLnBrk="1" latinLnBrk="0" hangingPunct="1">
        <a:spcBef>
          <a:spcPct val="20000"/>
        </a:spcBef>
        <a:buFont typeface="Arial"/>
        <a:buChar char="–"/>
        <a:defRPr sz="28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457200" rtl="0" eaLnBrk="1" latinLnBrk="0" hangingPunct="1">
        <a:spcBef>
          <a:spcPct val="20000"/>
        </a:spcBef>
        <a:buFont typeface="Arial"/>
        <a:buChar char="•"/>
        <a:defRPr sz="24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457200" rtl="0" eaLnBrk="1" latinLnBrk="0" hangingPunct="1">
        <a:spcBef>
          <a:spcPct val="20000"/>
        </a:spcBef>
        <a:buFont typeface="Arial"/>
        <a:buChar char="–"/>
        <a:defRPr sz="20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457200" rtl="0" eaLnBrk="1" latinLnBrk="0" hangingPunct="1">
        <a:spcBef>
          <a:spcPct val="20000"/>
        </a:spcBef>
        <a:buFont typeface="Arial"/>
        <a:buChar char="»"/>
        <a:defRPr sz="20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82928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317591"/>
            <a:ext cx="8229600" cy="48085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b="0" i="0">
                <a:solidFill>
                  <a:schemeClr val="tx1">
                    <a:lumMod val="65000"/>
                    <a:lumOff val="35000"/>
                  </a:schemeClr>
                </a:solidFill>
                <a:latin typeface="Optima Regular" charset="0"/>
                <a:cs typeface="Optima Regular" charset="0"/>
              </a:defRPr>
            </a:lvl1pPr>
          </a:lstStyle>
          <a:p>
            <a:fld id="{EE50F620-013A-0E41-962B-0C5F4A2F6B0E}" type="datetimeFigureOut">
              <a:rPr lang="en-US" smtClean="0"/>
              <a:pPr/>
              <a:t>11/11/2020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0" i="0">
                <a:solidFill>
                  <a:schemeClr val="tx1">
                    <a:lumMod val="65000"/>
                    <a:lumOff val="35000"/>
                  </a:schemeClr>
                </a:solidFill>
                <a:latin typeface="Optima Regular" charset="0"/>
                <a:cs typeface="Optima Regular"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0" i="0">
                <a:solidFill>
                  <a:schemeClr val="tx1">
                    <a:lumMod val="65000"/>
                    <a:lumOff val="35000"/>
                  </a:schemeClr>
                </a:solidFill>
                <a:latin typeface="Optima Regular" charset="0"/>
                <a:cs typeface="Optima Regular" charset="0"/>
              </a:defRPr>
            </a:lvl1pPr>
          </a:lstStyle>
          <a:p>
            <a:fld id="{D54F95EE-0907-7440-922D-ED27E1B57F86}" type="slidenum">
              <a:rPr lang="en-US" smtClean="0"/>
              <a:pPr/>
              <a:t>‹#›</a:t>
            </a:fld>
            <a:endParaRPr lang="en-US" dirty="0"/>
          </a:p>
        </p:txBody>
      </p:sp>
    </p:spTree>
    <p:extLst>
      <p:ext uri="{BB962C8B-B14F-4D97-AF65-F5344CB8AC3E}">
        <p14:creationId xmlns:p14="http://schemas.microsoft.com/office/powerpoint/2010/main" val="3846777786"/>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Lst>
  <p:txStyles>
    <p:titleStyle>
      <a:lvl1pPr algn="l" defTabSz="457200" rtl="0" eaLnBrk="1" latinLnBrk="0" hangingPunct="1">
        <a:spcBef>
          <a:spcPct val="0"/>
        </a:spcBef>
        <a:buNone/>
        <a:defRPr sz="4000" b="1" i="0" kern="1200">
          <a:solidFill>
            <a:schemeClr val="tx1">
              <a:lumMod val="75000"/>
              <a:lumOff val="25000"/>
            </a:schemeClr>
          </a:solidFill>
          <a:latin typeface="Optima Bold" charset="0"/>
          <a:ea typeface="+mj-ea"/>
          <a:cs typeface="Optima Bold" charset="0"/>
        </a:defRPr>
      </a:lvl1pPr>
    </p:titleStyle>
    <p:bodyStyle>
      <a:lvl1pPr marL="342900" indent="-342900" algn="l" defTabSz="457200" rtl="0" eaLnBrk="1" latinLnBrk="0" hangingPunct="1">
        <a:spcBef>
          <a:spcPct val="20000"/>
        </a:spcBef>
        <a:buFont typeface="Arial"/>
        <a:buChar char="•"/>
        <a:defRPr sz="3200" b="0" i="0" kern="1200">
          <a:solidFill>
            <a:schemeClr val="tx1">
              <a:lumMod val="65000"/>
              <a:lumOff val="35000"/>
            </a:schemeClr>
          </a:solidFill>
          <a:latin typeface="Optima Regular" charset="0"/>
          <a:ea typeface="+mn-ea"/>
          <a:cs typeface="Optima Regular" charset="0"/>
        </a:defRPr>
      </a:lvl1pPr>
      <a:lvl2pPr marL="742950" indent="-285750" algn="l" defTabSz="457200" rtl="0" eaLnBrk="1" latinLnBrk="0" hangingPunct="1">
        <a:spcBef>
          <a:spcPct val="20000"/>
        </a:spcBef>
        <a:buFont typeface="Arial"/>
        <a:buChar char="–"/>
        <a:defRPr sz="2800" b="0" i="0" kern="1200">
          <a:solidFill>
            <a:schemeClr val="tx1">
              <a:lumMod val="65000"/>
              <a:lumOff val="35000"/>
            </a:schemeClr>
          </a:solidFill>
          <a:latin typeface="Optima Regular" charset="0"/>
          <a:ea typeface="+mn-ea"/>
          <a:cs typeface="Optima Regular" charset="0"/>
        </a:defRPr>
      </a:lvl2pPr>
      <a:lvl3pPr marL="1143000" indent="-228600" algn="l" defTabSz="457200" rtl="0" eaLnBrk="1" latinLnBrk="0" hangingPunct="1">
        <a:spcBef>
          <a:spcPct val="20000"/>
        </a:spcBef>
        <a:buFont typeface="Arial"/>
        <a:buChar char="•"/>
        <a:defRPr sz="2400" b="0" i="0" kern="1200">
          <a:solidFill>
            <a:schemeClr val="tx1">
              <a:lumMod val="65000"/>
              <a:lumOff val="35000"/>
            </a:schemeClr>
          </a:solidFill>
          <a:latin typeface="Optima Regular" charset="0"/>
          <a:ea typeface="+mn-ea"/>
          <a:cs typeface="Optima Regular" charset="0"/>
        </a:defRPr>
      </a:lvl3pPr>
      <a:lvl4pPr marL="1600200" indent="-228600" algn="l" defTabSz="457200" rtl="0" eaLnBrk="1" latinLnBrk="0" hangingPunct="1">
        <a:spcBef>
          <a:spcPct val="20000"/>
        </a:spcBef>
        <a:buFont typeface="Arial"/>
        <a:buChar char="–"/>
        <a:defRPr sz="2000" b="0" i="0" kern="1200">
          <a:solidFill>
            <a:schemeClr val="tx1">
              <a:lumMod val="65000"/>
              <a:lumOff val="35000"/>
            </a:schemeClr>
          </a:solidFill>
          <a:latin typeface="Optima Regular" charset="0"/>
          <a:ea typeface="+mn-ea"/>
          <a:cs typeface="Optima Regular" charset="0"/>
        </a:defRPr>
      </a:lvl4pPr>
      <a:lvl5pPr marL="2057400" indent="-228600" algn="l" defTabSz="457200" rtl="0" eaLnBrk="1" latinLnBrk="0" hangingPunct="1">
        <a:spcBef>
          <a:spcPct val="20000"/>
        </a:spcBef>
        <a:buFont typeface="Arial"/>
        <a:buChar char="»"/>
        <a:defRPr sz="2000" b="0" i="0" kern="1200">
          <a:solidFill>
            <a:schemeClr val="tx1">
              <a:lumMod val="65000"/>
              <a:lumOff val="35000"/>
            </a:schemeClr>
          </a:solidFill>
          <a:latin typeface="Optima Regular" charset="0"/>
          <a:ea typeface="+mn-ea"/>
          <a:cs typeface="Optima Regular"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200" y="6356353"/>
            <a:ext cx="2514600" cy="365125"/>
          </a:xfrm>
          <a:prstGeom prst="rect">
            <a:avLst/>
          </a:prstGeom>
        </p:spPr>
        <p:txBody>
          <a:bodyPr vert="horz" lIns="91440" tIns="45720" rIns="91440" bIns="45720" rtlCol="0" anchor="ctr"/>
          <a:lstStyle>
            <a:lvl1pPr algn="l">
              <a:defRPr sz="1200">
                <a:solidFill>
                  <a:srgbClr val="002B49"/>
                </a:solidFill>
              </a:defRPr>
            </a:lvl1pPr>
          </a:lstStyle>
          <a:p>
            <a:fld id="{958AA40C-D28D-4D96-9231-FBC9D34B92DE}" type="datetimeFigureOut">
              <a:rPr lang="en-US" smtClean="0"/>
              <a:pPr/>
              <a:t>11/11/2020</a:t>
            </a:fld>
            <a:endParaRPr lang="en-US"/>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a:defRPr sz="1200">
                <a:solidFill>
                  <a:srgbClr val="002B49"/>
                </a:solidFill>
              </a:defRPr>
            </a:lvl1pPr>
          </a:lstStyle>
          <a:p>
            <a:endParaRPr lang="en-US"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a:defRPr sz="1200">
                <a:solidFill>
                  <a:srgbClr val="002B49"/>
                </a:solidFill>
              </a:defRPr>
            </a:lvl1pPr>
          </a:lstStyle>
          <a:p>
            <a:fld id="{61820F29-FC30-47ED-A1DB-71E5E3CE728A}" type="slidenum">
              <a:rPr lang="en-US" smtClean="0"/>
              <a:pPr/>
              <a:t>‹#›</a:t>
            </a:fld>
            <a:endParaRPr lang="en-US"/>
          </a:p>
        </p:txBody>
      </p:sp>
    </p:spTree>
    <p:extLst>
      <p:ext uri="{BB962C8B-B14F-4D97-AF65-F5344CB8AC3E}">
        <p14:creationId xmlns:p14="http://schemas.microsoft.com/office/powerpoint/2010/main" val="380898725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Lst>
  <p:txStyles>
    <p:titleStyle>
      <a:lvl1pPr algn="l" defTabSz="914400" rtl="0" eaLnBrk="1" latinLnBrk="0" hangingPunct="1">
        <a:spcBef>
          <a:spcPct val="0"/>
        </a:spcBef>
        <a:buNone/>
        <a:defRPr sz="4400" kern="1200">
          <a:solidFill>
            <a:srgbClr val="002B49"/>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rgbClr val="002B49"/>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rgbClr val="002B49"/>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rgbClr val="002B49"/>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rgbClr val="002B49"/>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rgbClr val="002B49"/>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Wilsonville Investment Now (WIN) </a:t>
            </a:r>
            <a:r>
              <a:rPr lang="en-US" dirty="0" smtClean="0"/>
              <a:t>Program Briefing </a:t>
            </a:r>
            <a:r>
              <a:rPr lang="en-US" dirty="0"/>
              <a:t>– </a:t>
            </a:r>
            <a:r>
              <a:rPr lang="en-US" dirty="0" smtClean="0"/>
              <a:t>Planning Commission</a:t>
            </a:r>
            <a:endParaRPr lang="en-US" dirty="0"/>
          </a:p>
        </p:txBody>
      </p:sp>
      <p:sp>
        <p:nvSpPr>
          <p:cNvPr id="3" name="Subtitle 2"/>
          <p:cNvSpPr>
            <a:spLocks noGrp="1"/>
          </p:cNvSpPr>
          <p:nvPr>
            <p:ph type="subTitle" idx="1"/>
          </p:nvPr>
        </p:nvSpPr>
        <p:spPr/>
        <p:txBody>
          <a:bodyPr/>
          <a:lstStyle/>
          <a:p>
            <a:r>
              <a:rPr lang="en-US" dirty="0" smtClean="0"/>
              <a:t>November 12, 2020</a:t>
            </a:r>
            <a:endParaRPr lang="en-US" dirty="0"/>
          </a:p>
        </p:txBody>
      </p:sp>
    </p:spTree>
    <p:extLst>
      <p:ext uri="{BB962C8B-B14F-4D97-AF65-F5344CB8AC3E}">
        <p14:creationId xmlns:p14="http://schemas.microsoft.com/office/powerpoint/2010/main" val="2182159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77D7B-BE7C-3B49-A36B-770EFEF4971E}"/>
              </a:ext>
            </a:extLst>
          </p:cNvPr>
          <p:cNvSpPr>
            <a:spLocks noGrp="1"/>
          </p:cNvSpPr>
          <p:nvPr>
            <p:ph type="title"/>
          </p:nvPr>
        </p:nvSpPr>
        <p:spPr>
          <a:xfrm>
            <a:off x="457199" y="274638"/>
            <a:ext cx="8969433" cy="829289"/>
          </a:xfrm>
        </p:spPr>
        <p:txBody>
          <a:bodyPr>
            <a:normAutofit/>
          </a:bodyPr>
          <a:lstStyle/>
          <a:p>
            <a:r>
              <a:rPr lang="en-US" dirty="0"/>
              <a:t>Thresholds: 100% to 125% Wages </a:t>
            </a:r>
          </a:p>
        </p:txBody>
      </p:sp>
      <p:graphicFrame>
        <p:nvGraphicFramePr>
          <p:cNvPr id="7" name="Chart 6">
            <a:extLst>
              <a:ext uri="{FF2B5EF4-FFF2-40B4-BE49-F238E27FC236}">
                <a16:creationId xmlns:a16="http://schemas.microsoft.com/office/drawing/2014/main" id="{07A4E19E-F764-8845-8FF3-858447060EBE}"/>
              </a:ext>
            </a:extLst>
          </p:cNvPr>
          <p:cNvGraphicFramePr>
            <a:graphicFrameLocks/>
          </p:cNvGraphicFramePr>
          <p:nvPr>
            <p:extLst>
              <p:ext uri="{D42A27DB-BD31-4B8C-83A1-F6EECF244321}">
                <p14:modId xmlns:p14="http://schemas.microsoft.com/office/powerpoint/2010/main" val="3597244097"/>
              </p:ext>
            </p:extLst>
          </p:nvPr>
        </p:nvGraphicFramePr>
        <p:xfrm>
          <a:off x="240149" y="1103927"/>
          <a:ext cx="8663701" cy="5449657"/>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a:extLst>
              <a:ext uri="{FF2B5EF4-FFF2-40B4-BE49-F238E27FC236}">
                <a16:creationId xmlns:a16="http://schemas.microsoft.com/office/drawing/2014/main" id="{EF3B831C-B5AC-6A48-BED6-7922A3ABE114}"/>
              </a:ext>
            </a:extLst>
          </p:cNvPr>
          <p:cNvSpPr/>
          <p:nvPr/>
        </p:nvSpPr>
        <p:spPr>
          <a:xfrm>
            <a:off x="7487728" y="6003985"/>
            <a:ext cx="1416122" cy="54959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Freeform 4">
            <a:extLst>
              <a:ext uri="{FF2B5EF4-FFF2-40B4-BE49-F238E27FC236}">
                <a16:creationId xmlns:a16="http://schemas.microsoft.com/office/drawing/2014/main" id="{4503C2EC-1710-AC46-ABA9-8D0547967B4D}"/>
              </a:ext>
            </a:extLst>
          </p:cNvPr>
          <p:cNvSpPr/>
          <p:nvPr/>
        </p:nvSpPr>
        <p:spPr>
          <a:xfrm>
            <a:off x="3433403" y="3836444"/>
            <a:ext cx="3062399" cy="1890183"/>
          </a:xfrm>
          <a:custGeom>
            <a:avLst/>
            <a:gdLst>
              <a:gd name="connsiteX0" fmla="*/ 0 w 836490"/>
              <a:gd name="connsiteY0" fmla="*/ 0 h 201491"/>
              <a:gd name="connsiteX1" fmla="*/ 836490 w 836490"/>
              <a:gd name="connsiteY1" fmla="*/ 0 h 201491"/>
              <a:gd name="connsiteX2" fmla="*/ 836490 w 836490"/>
              <a:gd name="connsiteY2" fmla="*/ 201491 h 201491"/>
              <a:gd name="connsiteX3" fmla="*/ 836490 w 836490"/>
              <a:gd name="connsiteY3" fmla="*/ 201491 h 201491"/>
            </a:gdLst>
            <a:ahLst/>
            <a:cxnLst>
              <a:cxn ang="0">
                <a:pos x="connsiteX0" y="connsiteY0"/>
              </a:cxn>
              <a:cxn ang="0">
                <a:pos x="connsiteX1" y="connsiteY1"/>
              </a:cxn>
              <a:cxn ang="0">
                <a:pos x="connsiteX2" y="connsiteY2"/>
              </a:cxn>
              <a:cxn ang="0">
                <a:pos x="connsiteX3" y="connsiteY3"/>
              </a:cxn>
            </a:cxnLst>
            <a:rect l="l" t="t" r="r" b="b"/>
            <a:pathLst>
              <a:path w="836490" h="201491">
                <a:moveTo>
                  <a:pt x="0" y="0"/>
                </a:moveTo>
                <a:lnTo>
                  <a:pt x="836490" y="0"/>
                </a:lnTo>
                <a:lnTo>
                  <a:pt x="836490" y="201491"/>
                </a:lnTo>
                <a:lnTo>
                  <a:pt x="836490" y="201491"/>
                </a:lnTo>
              </a:path>
            </a:pathLst>
          </a:custGeom>
          <a:noFill/>
          <a:ln w="22225" cap="rnd">
            <a:solidFill>
              <a:schemeClr val="bg1"/>
            </a:solidFill>
            <a:prstDash val="dash"/>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6" name="Oval 5">
            <a:extLst>
              <a:ext uri="{FF2B5EF4-FFF2-40B4-BE49-F238E27FC236}">
                <a16:creationId xmlns:a16="http://schemas.microsoft.com/office/drawing/2014/main" id="{AC50696A-DE26-F848-85DA-F9965C371B16}"/>
              </a:ext>
            </a:extLst>
          </p:cNvPr>
          <p:cNvSpPr/>
          <p:nvPr/>
        </p:nvSpPr>
        <p:spPr>
          <a:xfrm>
            <a:off x="6423630" y="3762927"/>
            <a:ext cx="155448" cy="15544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9" name="TextBox 1">
            <a:extLst>
              <a:ext uri="{FF2B5EF4-FFF2-40B4-BE49-F238E27FC236}">
                <a16:creationId xmlns:a16="http://schemas.microsoft.com/office/drawing/2014/main" id="{54E40550-D0B9-0340-9822-FA5EE0CAB027}"/>
              </a:ext>
            </a:extLst>
          </p:cNvPr>
          <p:cNvSpPr txBox="1"/>
          <p:nvPr/>
        </p:nvSpPr>
        <p:spPr>
          <a:xfrm>
            <a:off x="6517347" y="3480930"/>
            <a:ext cx="404335" cy="529489"/>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500" b="1" dirty="0">
                <a:solidFill>
                  <a:schemeClr val="bg1"/>
                </a:solidFill>
                <a:latin typeface="Optima" panose="02000503060000020004" pitchFamily="2" charset="0"/>
              </a:rPr>
              <a:t>C</a:t>
            </a:r>
          </a:p>
        </p:txBody>
      </p:sp>
      <p:sp>
        <p:nvSpPr>
          <p:cNvPr id="10" name="Freeform 9">
            <a:extLst>
              <a:ext uri="{FF2B5EF4-FFF2-40B4-BE49-F238E27FC236}">
                <a16:creationId xmlns:a16="http://schemas.microsoft.com/office/drawing/2014/main" id="{F219D707-3358-014C-BA73-E269BC5C2901}"/>
              </a:ext>
            </a:extLst>
          </p:cNvPr>
          <p:cNvSpPr/>
          <p:nvPr/>
        </p:nvSpPr>
        <p:spPr>
          <a:xfrm>
            <a:off x="1357070" y="1919195"/>
            <a:ext cx="2037380" cy="1904204"/>
          </a:xfrm>
          <a:custGeom>
            <a:avLst/>
            <a:gdLst>
              <a:gd name="connsiteX0" fmla="*/ 0 w 836490"/>
              <a:gd name="connsiteY0" fmla="*/ 0 h 201491"/>
              <a:gd name="connsiteX1" fmla="*/ 836490 w 836490"/>
              <a:gd name="connsiteY1" fmla="*/ 0 h 201491"/>
              <a:gd name="connsiteX2" fmla="*/ 836490 w 836490"/>
              <a:gd name="connsiteY2" fmla="*/ 201491 h 201491"/>
              <a:gd name="connsiteX3" fmla="*/ 836490 w 836490"/>
              <a:gd name="connsiteY3" fmla="*/ 201491 h 201491"/>
            </a:gdLst>
            <a:ahLst/>
            <a:cxnLst>
              <a:cxn ang="0">
                <a:pos x="connsiteX0" y="connsiteY0"/>
              </a:cxn>
              <a:cxn ang="0">
                <a:pos x="connsiteX1" y="connsiteY1"/>
              </a:cxn>
              <a:cxn ang="0">
                <a:pos x="connsiteX2" y="connsiteY2"/>
              </a:cxn>
              <a:cxn ang="0">
                <a:pos x="connsiteX3" y="connsiteY3"/>
              </a:cxn>
            </a:cxnLst>
            <a:rect l="l" t="t" r="r" b="b"/>
            <a:pathLst>
              <a:path w="836490" h="201491">
                <a:moveTo>
                  <a:pt x="0" y="0"/>
                </a:moveTo>
                <a:lnTo>
                  <a:pt x="836490" y="0"/>
                </a:lnTo>
                <a:lnTo>
                  <a:pt x="836490" y="201491"/>
                </a:lnTo>
                <a:lnTo>
                  <a:pt x="836490" y="201491"/>
                </a:lnTo>
              </a:path>
            </a:pathLst>
          </a:custGeom>
          <a:noFill/>
          <a:ln w="22225" cap="rnd">
            <a:solidFill>
              <a:schemeClr val="bg1"/>
            </a:solidFill>
            <a:prstDash val="dash"/>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dirty="0"/>
          </a:p>
        </p:txBody>
      </p:sp>
      <p:sp>
        <p:nvSpPr>
          <p:cNvPr id="11" name="Oval 10">
            <a:extLst>
              <a:ext uri="{FF2B5EF4-FFF2-40B4-BE49-F238E27FC236}">
                <a16:creationId xmlns:a16="http://schemas.microsoft.com/office/drawing/2014/main" id="{CD7485FB-5DF8-3540-B6C4-F0021231E0D2}"/>
              </a:ext>
            </a:extLst>
          </p:cNvPr>
          <p:cNvSpPr/>
          <p:nvPr/>
        </p:nvSpPr>
        <p:spPr>
          <a:xfrm>
            <a:off x="3318405" y="1847163"/>
            <a:ext cx="155448" cy="15544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2" name="TextBox 1">
            <a:extLst>
              <a:ext uri="{FF2B5EF4-FFF2-40B4-BE49-F238E27FC236}">
                <a16:creationId xmlns:a16="http://schemas.microsoft.com/office/drawing/2014/main" id="{F61D531A-7C38-3440-902C-57D030AFF185}"/>
              </a:ext>
            </a:extLst>
          </p:cNvPr>
          <p:cNvSpPr txBox="1"/>
          <p:nvPr/>
        </p:nvSpPr>
        <p:spPr>
          <a:xfrm>
            <a:off x="3402839" y="1613130"/>
            <a:ext cx="404248" cy="52943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500" b="1" dirty="0">
                <a:solidFill>
                  <a:schemeClr val="bg1"/>
                </a:solidFill>
                <a:latin typeface="Optima" panose="02000503060000020004" pitchFamily="2" charset="0"/>
              </a:rPr>
              <a:t>B</a:t>
            </a:r>
          </a:p>
        </p:txBody>
      </p:sp>
      <p:sp>
        <p:nvSpPr>
          <p:cNvPr id="13" name="Oval 12">
            <a:extLst>
              <a:ext uri="{FF2B5EF4-FFF2-40B4-BE49-F238E27FC236}">
                <a16:creationId xmlns:a16="http://schemas.microsoft.com/office/drawing/2014/main" id="{B6844173-67ED-1E49-8678-B43BE07FA515}"/>
              </a:ext>
            </a:extLst>
          </p:cNvPr>
          <p:cNvSpPr/>
          <p:nvPr/>
        </p:nvSpPr>
        <p:spPr>
          <a:xfrm>
            <a:off x="2349043" y="3751031"/>
            <a:ext cx="155448" cy="155448"/>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cxnSp>
        <p:nvCxnSpPr>
          <p:cNvPr id="14" name="Straight Connector 13">
            <a:extLst>
              <a:ext uri="{FF2B5EF4-FFF2-40B4-BE49-F238E27FC236}">
                <a16:creationId xmlns:a16="http://schemas.microsoft.com/office/drawing/2014/main" id="{B0F3BF04-60E6-524E-B8C4-FD0D773058B8}"/>
              </a:ext>
            </a:extLst>
          </p:cNvPr>
          <p:cNvCxnSpPr/>
          <p:nvPr/>
        </p:nvCxnSpPr>
        <p:spPr>
          <a:xfrm flipV="1">
            <a:off x="2411610" y="3828755"/>
            <a:ext cx="0" cy="1429045"/>
          </a:xfrm>
          <a:prstGeom prst="line">
            <a:avLst/>
          </a:prstGeom>
          <a:ln w="22225" cap="rnd">
            <a:solidFill>
              <a:schemeClr val="bg2"/>
            </a:solidFill>
            <a:prstDash val="dash"/>
          </a:ln>
          <a:effectLst/>
        </p:spPr>
        <p:style>
          <a:lnRef idx="2">
            <a:schemeClr val="accent1"/>
          </a:lnRef>
          <a:fillRef idx="0">
            <a:schemeClr val="accent1"/>
          </a:fillRef>
          <a:effectRef idx="1">
            <a:schemeClr val="accent1"/>
          </a:effectRef>
          <a:fontRef idx="minor">
            <a:schemeClr val="tx1"/>
          </a:fontRef>
        </p:style>
      </p:cxnSp>
      <p:sp>
        <p:nvSpPr>
          <p:cNvPr id="15" name="TextBox 1">
            <a:extLst>
              <a:ext uri="{FF2B5EF4-FFF2-40B4-BE49-F238E27FC236}">
                <a16:creationId xmlns:a16="http://schemas.microsoft.com/office/drawing/2014/main" id="{DA10BF75-E189-ED4C-A43F-8976FCDF3776}"/>
              </a:ext>
            </a:extLst>
          </p:cNvPr>
          <p:cNvSpPr txBox="1"/>
          <p:nvPr/>
        </p:nvSpPr>
        <p:spPr>
          <a:xfrm>
            <a:off x="2250307" y="3486259"/>
            <a:ext cx="404248" cy="529489"/>
          </a:xfrm>
          <a:prstGeom prst="rect">
            <a:avLst/>
          </a:prstGeom>
          <a:ln>
            <a:no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500" b="1" dirty="0">
                <a:solidFill>
                  <a:schemeClr val="bg2"/>
                </a:solidFill>
                <a:latin typeface="Optima" panose="02000503060000020004" pitchFamily="2" charset="0"/>
              </a:rPr>
              <a:t>D</a:t>
            </a:r>
          </a:p>
        </p:txBody>
      </p:sp>
      <p:sp>
        <p:nvSpPr>
          <p:cNvPr id="16" name="Freeform 15">
            <a:extLst>
              <a:ext uri="{FF2B5EF4-FFF2-40B4-BE49-F238E27FC236}">
                <a16:creationId xmlns:a16="http://schemas.microsoft.com/office/drawing/2014/main" id="{1A36B9C3-77F9-5A49-BD0A-59C1049D47AF}"/>
              </a:ext>
            </a:extLst>
          </p:cNvPr>
          <p:cNvSpPr/>
          <p:nvPr/>
        </p:nvSpPr>
        <p:spPr>
          <a:xfrm>
            <a:off x="1357070" y="3828755"/>
            <a:ext cx="2040738" cy="1434125"/>
          </a:xfrm>
          <a:custGeom>
            <a:avLst/>
            <a:gdLst>
              <a:gd name="connsiteX0" fmla="*/ 0 w 836490"/>
              <a:gd name="connsiteY0" fmla="*/ 0 h 201491"/>
              <a:gd name="connsiteX1" fmla="*/ 836490 w 836490"/>
              <a:gd name="connsiteY1" fmla="*/ 0 h 201491"/>
              <a:gd name="connsiteX2" fmla="*/ 836490 w 836490"/>
              <a:gd name="connsiteY2" fmla="*/ 201491 h 201491"/>
              <a:gd name="connsiteX3" fmla="*/ 836490 w 836490"/>
              <a:gd name="connsiteY3" fmla="*/ 201491 h 201491"/>
            </a:gdLst>
            <a:ahLst/>
            <a:cxnLst>
              <a:cxn ang="0">
                <a:pos x="connsiteX0" y="connsiteY0"/>
              </a:cxn>
              <a:cxn ang="0">
                <a:pos x="connsiteX1" y="connsiteY1"/>
              </a:cxn>
              <a:cxn ang="0">
                <a:pos x="connsiteX2" y="connsiteY2"/>
              </a:cxn>
              <a:cxn ang="0">
                <a:pos x="connsiteX3" y="connsiteY3"/>
              </a:cxn>
            </a:cxnLst>
            <a:rect l="l" t="t" r="r" b="b"/>
            <a:pathLst>
              <a:path w="836490" h="201491">
                <a:moveTo>
                  <a:pt x="0" y="0"/>
                </a:moveTo>
                <a:lnTo>
                  <a:pt x="836490" y="0"/>
                </a:lnTo>
                <a:lnTo>
                  <a:pt x="836490" y="201491"/>
                </a:lnTo>
                <a:lnTo>
                  <a:pt x="836490" y="201491"/>
                </a:lnTo>
              </a:path>
            </a:pathLst>
          </a:custGeom>
          <a:noFill/>
          <a:ln w="22225" cap="rnd">
            <a:solidFill>
              <a:schemeClr val="bg2"/>
            </a:solidFill>
            <a:prstDash val="dash"/>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17" name="Oval 16">
            <a:extLst>
              <a:ext uri="{FF2B5EF4-FFF2-40B4-BE49-F238E27FC236}">
                <a16:creationId xmlns:a16="http://schemas.microsoft.com/office/drawing/2014/main" id="{DE0CA01F-843C-E943-8A57-4EE7F1D19716}"/>
              </a:ext>
            </a:extLst>
          </p:cNvPr>
          <p:cNvSpPr/>
          <p:nvPr/>
        </p:nvSpPr>
        <p:spPr>
          <a:xfrm>
            <a:off x="3324093" y="3750893"/>
            <a:ext cx="155448" cy="155448"/>
          </a:xfrm>
          <a:prstGeom prst="ellipse">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8" name="TextBox 1">
            <a:extLst>
              <a:ext uri="{FF2B5EF4-FFF2-40B4-BE49-F238E27FC236}">
                <a16:creationId xmlns:a16="http://schemas.microsoft.com/office/drawing/2014/main" id="{6A285819-659A-5D45-B961-5F6EA723028C}"/>
              </a:ext>
            </a:extLst>
          </p:cNvPr>
          <p:cNvSpPr txBox="1"/>
          <p:nvPr/>
        </p:nvSpPr>
        <p:spPr>
          <a:xfrm>
            <a:off x="3394450" y="3828479"/>
            <a:ext cx="404248" cy="529489"/>
          </a:xfrm>
          <a:prstGeom prst="rect">
            <a:avLst/>
          </a:prstGeom>
          <a:ln>
            <a:no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500" b="1" dirty="0">
                <a:solidFill>
                  <a:schemeClr val="bg2"/>
                </a:solidFill>
                <a:latin typeface="Optima" panose="02000503060000020004" pitchFamily="2" charset="0"/>
              </a:rPr>
              <a:t>A</a:t>
            </a:r>
          </a:p>
        </p:txBody>
      </p:sp>
    </p:spTree>
    <p:extLst>
      <p:ext uri="{BB962C8B-B14F-4D97-AF65-F5344CB8AC3E}">
        <p14:creationId xmlns:p14="http://schemas.microsoft.com/office/powerpoint/2010/main" val="676003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p:bldP spid="10" grpId="0" animBg="1"/>
      <p:bldP spid="11" grpId="0" animBg="1"/>
      <p:bldP spid="12" grpId="0"/>
      <p:bldP spid="13" grpId="0" animBg="1"/>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C948CB8B-9BA1-0547-8546-769173A854F1}"/>
              </a:ext>
            </a:extLst>
          </p:cNvPr>
          <p:cNvGraphicFramePr>
            <a:graphicFrameLocks/>
          </p:cNvGraphicFramePr>
          <p:nvPr>
            <p:extLst>
              <p:ext uri="{D42A27DB-BD31-4B8C-83A1-F6EECF244321}">
                <p14:modId xmlns:p14="http://schemas.microsoft.com/office/powerpoint/2010/main" val="4092634677"/>
              </p:ext>
            </p:extLst>
          </p:nvPr>
        </p:nvGraphicFramePr>
        <p:xfrm>
          <a:off x="240149" y="1103927"/>
          <a:ext cx="8663701" cy="5449657"/>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a:extLst>
              <a:ext uri="{FF2B5EF4-FFF2-40B4-BE49-F238E27FC236}">
                <a16:creationId xmlns:a16="http://schemas.microsoft.com/office/drawing/2014/main" id="{3469F937-5182-2D48-B3EC-0D9B1551DE8A}"/>
              </a:ext>
            </a:extLst>
          </p:cNvPr>
          <p:cNvSpPr/>
          <p:nvPr/>
        </p:nvSpPr>
        <p:spPr>
          <a:xfrm>
            <a:off x="7487728" y="6003985"/>
            <a:ext cx="1416122" cy="54959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AF90362F-D4B5-AE47-8B85-99853E84C911}"/>
              </a:ext>
            </a:extLst>
          </p:cNvPr>
          <p:cNvSpPr>
            <a:spLocks noGrp="1"/>
          </p:cNvSpPr>
          <p:nvPr>
            <p:ph type="title"/>
          </p:nvPr>
        </p:nvSpPr>
        <p:spPr>
          <a:xfrm>
            <a:off x="457200" y="274638"/>
            <a:ext cx="8686800" cy="829289"/>
          </a:xfrm>
        </p:spPr>
        <p:txBody>
          <a:bodyPr>
            <a:normAutofit/>
          </a:bodyPr>
          <a:lstStyle/>
          <a:p>
            <a:r>
              <a:rPr lang="en-US" dirty="0"/>
              <a:t>Thresholds: 125% to 150% Wages </a:t>
            </a:r>
          </a:p>
        </p:txBody>
      </p:sp>
    </p:spTree>
    <p:extLst>
      <p:ext uri="{BB962C8B-B14F-4D97-AF65-F5344CB8AC3E}">
        <p14:creationId xmlns:p14="http://schemas.microsoft.com/office/powerpoint/2010/main" val="1301484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A110CAD5-E429-FF42-B117-285CE6819125}"/>
              </a:ext>
            </a:extLst>
          </p:cNvPr>
          <p:cNvGraphicFramePr>
            <a:graphicFrameLocks/>
          </p:cNvGraphicFramePr>
          <p:nvPr>
            <p:extLst>
              <p:ext uri="{D42A27DB-BD31-4B8C-83A1-F6EECF244321}">
                <p14:modId xmlns:p14="http://schemas.microsoft.com/office/powerpoint/2010/main" val="1198575771"/>
              </p:ext>
            </p:extLst>
          </p:nvPr>
        </p:nvGraphicFramePr>
        <p:xfrm>
          <a:off x="240149" y="1103927"/>
          <a:ext cx="8663701" cy="5449657"/>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a:extLst>
              <a:ext uri="{FF2B5EF4-FFF2-40B4-BE49-F238E27FC236}">
                <a16:creationId xmlns:a16="http://schemas.microsoft.com/office/drawing/2014/main" id="{25DA27FF-0166-2B4F-9D2C-3A1F0DF63514}"/>
              </a:ext>
            </a:extLst>
          </p:cNvPr>
          <p:cNvSpPr/>
          <p:nvPr/>
        </p:nvSpPr>
        <p:spPr>
          <a:xfrm>
            <a:off x="7487728" y="6003985"/>
            <a:ext cx="1416122" cy="54959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D5AD62F7-7478-E043-97E3-3BDB819512BC}"/>
              </a:ext>
            </a:extLst>
          </p:cNvPr>
          <p:cNvSpPr>
            <a:spLocks noGrp="1"/>
          </p:cNvSpPr>
          <p:nvPr>
            <p:ph type="title"/>
          </p:nvPr>
        </p:nvSpPr>
        <p:spPr>
          <a:xfrm>
            <a:off x="457200" y="274638"/>
            <a:ext cx="8919556" cy="829289"/>
          </a:xfrm>
        </p:spPr>
        <p:txBody>
          <a:bodyPr>
            <a:normAutofit/>
          </a:bodyPr>
          <a:lstStyle/>
          <a:p>
            <a:r>
              <a:rPr lang="en-US" dirty="0"/>
              <a:t>Thresholds: 150% and Up Wages</a:t>
            </a:r>
          </a:p>
        </p:txBody>
      </p:sp>
    </p:spTree>
    <p:extLst>
      <p:ext uri="{BB962C8B-B14F-4D97-AF65-F5344CB8AC3E}">
        <p14:creationId xmlns:p14="http://schemas.microsoft.com/office/powerpoint/2010/main" val="3039172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81C35308-6654-1C45-A1B5-C5D972D31A04}"/>
              </a:ext>
            </a:extLst>
          </p:cNvPr>
          <p:cNvGraphicFramePr>
            <a:graphicFrameLocks noGrp="1"/>
          </p:cNvGraphicFramePr>
          <p:nvPr>
            <p:extLst>
              <p:ext uri="{D42A27DB-BD31-4B8C-83A1-F6EECF244321}">
                <p14:modId xmlns:p14="http://schemas.microsoft.com/office/powerpoint/2010/main" val="2930486364"/>
              </p:ext>
            </p:extLst>
          </p:nvPr>
        </p:nvGraphicFramePr>
        <p:xfrm>
          <a:off x="457200" y="1327446"/>
          <a:ext cx="8229597" cy="5162552"/>
        </p:xfrm>
        <a:graphic>
          <a:graphicData uri="http://schemas.openxmlformats.org/drawingml/2006/table">
            <a:tbl>
              <a:tblPr firstRow="1" bandRow="1">
                <a:tableStyleId>{2D5ABB26-0587-4C30-8999-92F81FD0307C}</a:tableStyleId>
              </a:tblPr>
              <a:tblGrid>
                <a:gridCol w="1807029">
                  <a:extLst>
                    <a:ext uri="{9D8B030D-6E8A-4147-A177-3AD203B41FA5}">
                      <a16:colId xmlns:a16="http://schemas.microsoft.com/office/drawing/2014/main" val="935304009"/>
                    </a:ext>
                  </a:extLst>
                </a:gridCol>
                <a:gridCol w="1605642">
                  <a:extLst>
                    <a:ext uri="{9D8B030D-6E8A-4147-A177-3AD203B41FA5}">
                      <a16:colId xmlns:a16="http://schemas.microsoft.com/office/drawing/2014/main" val="1241246887"/>
                    </a:ext>
                  </a:extLst>
                </a:gridCol>
                <a:gridCol w="1605642">
                  <a:extLst>
                    <a:ext uri="{9D8B030D-6E8A-4147-A177-3AD203B41FA5}">
                      <a16:colId xmlns:a16="http://schemas.microsoft.com/office/drawing/2014/main" val="2726911049"/>
                    </a:ext>
                  </a:extLst>
                </a:gridCol>
                <a:gridCol w="1605642">
                  <a:extLst>
                    <a:ext uri="{9D8B030D-6E8A-4147-A177-3AD203B41FA5}">
                      <a16:colId xmlns:a16="http://schemas.microsoft.com/office/drawing/2014/main" val="1305379223"/>
                    </a:ext>
                  </a:extLst>
                </a:gridCol>
                <a:gridCol w="1605642">
                  <a:extLst>
                    <a:ext uri="{9D8B030D-6E8A-4147-A177-3AD203B41FA5}">
                      <a16:colId xmlns:a16="http://schemas.microsoft.com/office/drawing/2014/main" val="1101360458"/>
                    </a:ext>
                  </a:extLst>
                </a:gridCol>
              </a:tblGrid>
              <a:tr h="415116">
                <a:tc>
                  <a:txBody>
                    <a:bodyPr/>
                    <a:lstStyle/>
                    <a:p>
                      <a:endPar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dirty="0">
                          <a:latin typeface="Open Sans" panose="020B0606030504020204" pitchFamily="34" charset="0"/>
                          <a:ea typeface="Open Sans" panose="020B0606030504020204" pitchFamily="34" charset="0"/>
                          <a:cs typeface="Open Sans" panose="020B0606030504020204" pitchFamily="34" charset="0"/>
                          <a:sym typeface="GillSans" charset="0"/>
                        </a:rPr>
                        <a:t>A</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dirty="0">
                          <a:latin typeface="Open Sans" panose="020B0606030504020204" pitchFamily="34" charset="0"/>
                          <a:ea typeface="Open Sans" panose="020B0606030504020204" pitchFamily="34" charset="0"/>
                          <a:cs typeface="Open Sans" panose="020B0606030504020204" pitchFamily="34" charset="0"/>
                          <a:sym typeface="GillSans" charset="0"/>
                        </a:rPr>
                        <a:t>B</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dirty="0">
                          <a:latin typeface="Open Sans" panose="020B0606030504020204" pitchFamily="34" charset="0"/>
                          <a:ea typeface="Open Sans" panose="020B0606030504020204" pitchFamily="34" charset="0"/>
                          <a:cs typeface="Open Sans" panose="020B0606030504020204" pitchFamily="34" charset="0"/>
                          <a:sym typeface="GillSans" charset="0"/>
                        </a:rPr>
                        <a:t>C</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dirty="0">
                          <a:latin typeface="Open Sans" panose="020B0606030504020204" pitchFamily="34" charset="0"/>
                          <a:ea typeface="Open Sans" panose="020B0606030504020204" pitchFamily="34" charset="0"/>
                          <a:cs typeface="Open Sans" panose="020B0606030504020204" pitchFamily="34" charset="0"/>
                          <a:sym typeface="GillSans" charset="0"/>
                        </a:rPr>
                        <a:t>D</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extLst>
                  <a:ext uri="{0D108BD9-81ED-4DB2-BD59-A6C34878D82A}">
                    <a16:rowId xmlns:a16="http://schemas.microsoft.com/office/drawing/2014/main" val="4112665320"/>
                  </a:ext>
                </a:extLst>
              </a:tr>
              <a:tr h="624733">
                <a:tc>
                  <a:txBody>
                    <a:bodyPr/>
                    <a:lstStyle/>
                    <a:p>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Capital Investment</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$20 M</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$27 M</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$27 M</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$27 M</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extLst>
                  <a:ext uri="{0D108BD9-81ED-4DB2-BD59-A6C34878D82A}">
                    <a16:rowId xmlns:a16="http://schemas.microsoft.com/office/drawing/2014/main" val="2395033953"/>
                  </a:ext>
                </a:extLst>
              </a:tr>
              <a:tr h="624733">
                <a:tc>
                  <a:txBody>
                    <a:bodyPr/>
                    <a:lstStyle/>
                    <a:p>
                      <a:r>
                        <a:rPr lang="en-US" b="1">
                          <a:solidFill>
                            <a:schemeClr val="tx1"/>
                          </a:solidFill>
                          <a:latin typeface="Open Sans" panose="020B0606030504020204" pitchFamily="34" charset="0"/>
                          <a:ea typeface="Open Sans" panose="020B0606030504020204" pitchFamily="34" charset="0"/>
                          <a:cs typeface="Open Sans" panose="020B0606030504020204" pitchFamily="34" charset="0"/>
                        </a:rPr>
                        <a:t>New Employment</a:t>
                      </a:r>
                      <a:endPar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150</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30</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30</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30</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extLst>
                  <a:ext uri="{0D108BD9-81ED-4DB2-BD59-A6C34878D82A}">
                    <a16:rowId xmlns:a16="http://schemas.microsoft.com/office/drawing/2014/main" val="1160926142"/>
                  </a:ext>
                </a:extLst>
              </a:tr>
              <a:tr h="624733">
                <a:tc>
                  <a:txBody>
                    <a:bodyPr/>
                    <a:lstStyle/>
                    <a:p>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Average Salary</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$70,000</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$50,000</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$50,000</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$90,000</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extLst>
                  <a:ext uri="{0D108BD9-81ED-4DB2-BD59-A6C34878D82A}">
                    <a16:rowId xmlns:a16="http://schemas.microsoft.com/office/drawing/2014/main" val="2861082429"/>
                  </a:ext>
                </a:extLst>
              </a:tr>
              <a:tr h="892475">
                <a:tc>
                  <a:txBody>
                    <a:bodyPr/>
                    <a:lstStyle/>
                    <a:p>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Local Business Tenure (Years)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0</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0</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8</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8</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extLst>
                  <a:ext uri="{0D108BD9-81ED-4DB2-BD59-A6C34878D82A}">
                    <a16:rowId xmlns:a16="http://schemas.microsoft.com/office/drawing/2014/main" val="1876402507"/>
                  </a:ext>
                </a:extLst>
              </a:tr>
              <a:tr h="1160218">
                <a:tc>
                  <a:txBody>
                    <a:bodyPr/>
                    <a:lstStyle/>
                    <a:p>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Diversity, Equity, and Inclusion (Y/N)</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190492" indent="-190492" algn="ctr"/>
                      <a:r>
                        <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GillSans" charset="0"/>
                        </a:rPr>
                        <a:t>No</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tc>
                  <a:txBody>
                    <a:bodyPr/>
                    <a:lstStyle/>
                    <a:p>
                      <a:pPr marL="190492" indent="-190492" algn="ctr"/>
                      <a:r>
                        <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GillSans" charset="0"/>
                        </a:rPr>
                        <a:t>No</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tc>
                  <a:txBody>
                    <a:bodyPr/>
                    <a:lstStyle/>
                    <a:p>
                      <a:pPr marL="190492" indent="-190492" algn="ctr"/>
                      <a:r>
                        <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GillSans" charset="0"/>
                        </a:rPr>
                        <a:t>Yes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tc>
                  <a:txBody>
                    <a:bodyPr/>
                    <a:lstStyle/>
                    <a:p>
                      <a:pPr marL="190492" indent="-190492" algn="ctr"/>
                      <a:r>
                        <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GillSans" charset="0"/>
                        </a:rPr>
                        <a:t>Yes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extLst>
                  <a:ext uri="{0D108BD9-81ED-4DB2-BD59-A6C34878D82A}">
                    <a16:rowId xmlns:a16="http://schemas.microsoft.com/office/drawing/2014/main" val="399755573"/>
                  </a:ext>
                </a:extLst>
              </a:tr>
              <a:tr h="454784">
                <a:tc>
                  <a:txBody>
                    <a:bodyPr/>
                    <a:lstStyle/>
                    <a:p>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Total Points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190492" indent="-190492" algn="ctr"/>
                      <a:r>
                        <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GillSans" charset="0"/>
                        </a:rPr>
                        <a:t>100</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tc>
                  <a:txBody>
                    <a:bodyPr/>
                    <a:lstStyle/>
                    <a:p>
                      <a:pPr marL="190492" indent="-190492" algn="ctr"/>
                      <a:r>
                        <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GillSans" charset="0"/>
                        </a:rPr>
                        <a:t>54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tc>
                  <a:txBody>
                    <a:bodyPr/>
                    <a:lstStyle/>
                    <a:p>
                      <a:pPr marL="190492" indent="-190492" algn="ctr"/>
                      <a:r>
                        <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GillSans" charset="0"/>
                        </a:rPr>
                        <a:t>62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tc>
                  <a:txBody>
                    <a:bodyPr/>
                    <a:lstStyle/>
                    <a:p>
                      <a:pPr marL="190492" indent="-190492" algn="ctr"/>
                      <a:r>
                        <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GillSans" charset="0"/>
                        </a:rPr>
                        <a:t>80</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extLst>
                  <a:ext uri="{0D108BD9-81ED-4DB2-BD59-A6C34878D82A}">
                    <a16:rowId xmlns:a16="http://schemas.microsoft.com/office/drawing/2014/main" val="402117551"/>
                  </a:ext>
                </a:extLst>
              </a:tr>
              <a:tr h="356990">
                <a:tc>
                  <a:txBody>
                    <a:bodyPr/>
                    <a:lstStyle/>
                    <a:p>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Incentive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190492" indent="-190492" algn="ctr"/>
                      <a:r>
                        <a:rPr lang="en-US" sz="1800" b="1" kern="12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GillSans" charset="0"/>
                        </a:rPr>
                        <a:t>FULL</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190492" indent="-190492" algn="ctr"/>
                      <a:r>
                        <a:rPr lang="en-US" sz="1800" b="1" kern="12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GillSans" charset="0"/>
                        </a:rPr>
                        <a:t>NONE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marL="190492" indent="-190492" algn="ctr"/>
                      <a:r>
                        <a:rPr lang="en-US" sz="1800" b="1" kern="12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GillSans" charset="0"/>
                        </a:rPr>
                        <a:t>PARTIAL</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marL="190492" indent="-190492" algn="ctr"/>
                      <a:r>
                        <a:rPr lang="en-US" sz="1800" b="1" kern="12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GillSans" charset="0"/>
                        </a:rPr>
                        <a:t>FULL</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426388447"/>
                  </a:ext>
                </a:extLst>
              </a:tr>
            </a:tbl>
          </a:graphicData>
        </a:graphic>
      </p:graphicFrame>
      <p:sp>
        <p:nvSpPr>
          <p:cNvPr id="2" name="Title 1">
            <a:extLst>
              <a:ext uri="{FF2B5EF4-FFF2-40B4-BE49-F238E27FC236}">
                <a16:creationId xmlns:a16="http://schemas.microsoft.com/office/drawing/2014/main" id="{3D658457-A09E-BF4C-8110-03AB991EC99A}"/>
              </a:ext>
            </a:extLst>
          </p:cNvPr>
          <p:cNvSpPr>
            <a:spLocks noGrp="1"/>
          </p:cNvSpPr>
          <p:nvPr>
            <p:ph type="title"/>
          </p:nvPr>
        </p:nvSpPr>
        <p:spPr/>
        <p:txBody>
          <a:bodyPr/>
          <a:lstStyle/>
          <a:p>
            <a:r>
              <a:rPr lang="en-US" dirty="0"/>
              <a:t>Example Developments</a:t>
            </a:r>
          </a:p>
        </p:txBody>
      </p:sp>
      <p:sp>
        <p:nvSpPr>
          <p:cNvPr id="6" name="Rectangle 5">
            <a:extLst>
              <a:ext uri="{FF2B5EF4-FFF2-40B4-BE49-F238E27FC236}">
                <a16:creationId xmlns:a16="http://schemas.microsoft.com/office/drawing/2014/main" id="{099607F9-66C5-F543-9078-75A9FECB89B9}"/>
              </a:ext>
            </a:extLst>
          </p:cNvPr>
          <p:cNvSpPr/>
          <p:nvPr/>
        </p:nvSpPr>
        <p:spPr>
          <a:xfrm>
            <a:off x="3846284" y="1228271"/>
            <a:ext cx="1799772" cy="545737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F3BE38D-3EB0-C147-81C4-0134C039FFFB}"/>
              </a:ext>
            </a:extLst>
          </p:cNvPr>
          <p:cNvSpPr/>
          <p:nvPr/>
        </p:nvSpPr>
        <p:spPr>
          <a:xfrm>
            <a:off x="7090226" y="1228271"/>
            <a:ext cx="1748974" cy="562972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9A30D9CE-F96D-7D46-89FE-4DBCB313699F}"/>
              </a:ext>
            </a:extLst>
          </p:cNvPr>
          <p:cNvSpPr/>
          <p:nvPr/>
        </p:nvSpPr>
        <p:spPr>
          <a:xfrm>
            <a:off x="5471884" y="1228271"/>
            <a:ext cx="1741716" cy="545737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8063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81C35308-6654-1C45-A1B5-C5D972D31A04}"/>
              </a:ext>
            </a:extLst>
          </p:cNvPr>
          <p:cNvGraphicFramePr>
            <a:graphicFrameLocks noGrp="1"/>
          </p:cNvGraphicFramePr>
          <p:nvPr>
            <p:extLst>
              <p:ext uri="{D42A27DB-BD31-4B8C-83A1-F6EECF244321}">
                <p14:modId xmlns:p14="http://schemas.microsoft.com/office/powerpoint/2010/main" val="2333939174"/>
              </p:ext>
            </p:extLst>
          </p:nvPr>
        </p:nvGraphicFramePr>
        <p:xfrm>
          <a:off x="457200" y="1683656"/>
          <a:ext cx="8229599" cy="4905831"/>
        </p:xfrm>
        <a:graphic>
          <a:graphicData uri="http://schemas.openxmlformats.org/drawingml/2006/table">
            <a:tbl>
              <a:tblPr firstRow="1" bandRow="1">
                <a:tableStyleId>{2D5ABB26-0587-4C30-8999-92F81FD0307C}</a:tableStyleId>
              </a:tblPr>
              <a:tblGrid>
                <a:gridCol w="1908629">
                  <a:extLst>
                    <a:ext uri="{9D8B030D-6E8A-4147-A177-3AD203B41FA5}">
                      <a16:colId xmlns:a16="http://schemas.microsoft.com/office/drawing/2014/main" val="935304009"/>
                    </a:ext>
                  </a:extLst>
                </a:gridCol>
                <a:gridCol w="1264194">
                  <a:extLst>
                    <a:ext uri="{9D8B030D-6E8A-4147-A177-3AD203B41FA5}">
                      <a16:colId xmlns:a16="http://schemas.microsoft.com/office/drawing/2014/main" val="1241246887"/>
                    </a:ext>
                  </a:extLst>
                </a:gridCol>
                <a:gridCol w="1264194">
                  <a:extLst>
                    <a:ext uri="{9D8B030D-6E8A-4147-A177-3AD203B41FA5}">
                      <a16:colId xmlns:a16="http://schemas.microsoft.com/office/drawing/2014/main" val="2726911049"/>
                    </a:ext>
                  </a:extLst>
                </a:gridCol>
                <a:gridCol w="1264194">
                  <a:extLst>
                    <a:ext uri="{9D8B030D-6E8A-4147-A177-3AD203B41FA5}">
                      <a16:colId xmlns:a16="http://schemas.microsoft.com/office/drawing/2014/main" val="1305379223"/>
                    </a:ext>
                  </a:extLst>
                </a:gridCol>
                <a:gridCol w="1264194">
                  <a:extLst>
                    <a:ext uri="{9D8B030D-6E8A-4147-A177-3AD203B41FA5}">
                      <a16:colId xmlns:a16="http://schemas.microsoft.com/office/drawing/2014/main" val="1101360458"/>
                    </a:ext>
                  </a:extLst>
                </a:gridCol>
                <a:gridCol w="1264194">
                  <a:extLst>
                    <a:ext uri="{9D8B030D-6E8A-4147-A177-3AD203B41FA5}">
                      <a16:colId xmlns:a16="http://schemas.microsoft.com/office/drawing/2014/main" val="842014151"/>
                    </a:ext>
                  </a:extLst>
                </a:gridCol>
              </a:tblGrid>
              <a:tr h="801451">
                <a:tc>
                  <a:txBody>
                    <a:bodyPr/>
                    <a:lstStyle/>
                    <a:p>
                      <a:endPar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dirty="0">
                          <a:latin typeface="Open Sans" panose="020B0606030504020204" pitchFamily="34" charset="0"/>
                          <a:ea typeface="Open Sans" panose="020B0606030504020204" pitchFamily="34" charset="0"/>
                          <a:cs typeface="Open Sans" panose="020B0606030504020204" pitchFamily="34" charset="0"/>
                          <a:sym typeface="GillSans" charset="0"/>
                        </a:rPr>
                        <a:t>Permanent Rates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dirty="0">
                          <a:latin typeface="Open Sans" panose="020B0606030504020204" pitchFamily="34" charset="0"/>
                          <a:ea typeface="Open Sans" panose="020B0606030504020204" pitchFamily="34" charset="0"/>
                          <a:cs typeface="Open Sans" panose="020B0606030504020204" pitchFamily="34" charset="0"/>
                          <a:sym typeface="GillSans" charset="0"/>
                        </a:rPr>
                        <a:t>Local Option Levies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dirty="0">
                          <a:latin typeface="Open Sans" panose="020B0606030504020204" pitchFamily="34" charset="0"/>
                          <a:ea typeface="Open Sans" panose="020B0606030504020204" pitchFamily="34" charset="0"/>
                          <a:cs typeface="Open Sans" panose="020B0606030504020204" pitchFamily="34" charset="0"/>
                          <a:sym typeface="GillSans" charset="0"/>
                        </a:rPr>
                        <a:t>GO Bonds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dirty="0">
                          <a:latin typeface="Open Sans" panose="020B0606030504020204" pitchFamily="34" charset="0"/>
                          <a:ea typeface="Open Sans" panose="020B0606030504020204" pitchFamily="34" charset="0"/>
                          <a:cs typeface="Open Sans" panose="020B0606030504020204" pitchFamily="34" charset="0"/>
                          <a:sym typeface="GillSans" charset="0"/>
                        </a:rPr>
                        <a:t>Total</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b="1" dirty="0">
                          <a:latin typeface="Open Sans" panose="020B0606030504020204" pitchFamily="34" charset="0"/>
                          <a:ea typeface="Open Sans" panose="020B0606030504020204" pitchFamily="34" charset="0"/>
                          <a:cs typeface="Open Sans" panose="020B0606030504020204" pitchFamily="34" charset="0"/>
                          <a:sym typeface="GillSans" charset="0"/>
                        </a:rPr>
                        <a:t>Urban Renewal Eligible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4112665320"/>
                  </a:ext>
                </a:extLst>
              </a:tr>
              <a:tr h="344560">
                <a:tc>
                  <a:txBody>
                    <a:bodyPr/>
                    <a:lstStyle/>
                    <a:p>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City of Wilsonville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algn="ctr" fontAlgn="b"/>
                      <a:r>
                        <a:rPr lang="en-US" sz="1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$2.5206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b"/>
                      <a:r>
                        <a:rPr lang="en-US" sz="1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$2.5206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$2.5206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2395033953"/>
                  </a:ext>
                </a:extLst>
              </a:tr>
              <a:tr h="344560">
                <a:tc>
                  <a:txBody>
                    <a:bodyPr/>
                    <a:lstStyle/>
                    <a:p>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Clackamas County</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algn="ctr" fontAlgn="b"/>
                      <a:r>
                        <a:rPr lang="en-US" sz="1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$2.9016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b"/>
                      <a:r>
                        <a:rPr lang="en-US" sz="14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$0.2480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$0.0949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$3.2445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$2.9016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160926142"/>
                  </a:ext>
                </a:extLst>
              </a:tr>
              <a:tr h="567694">
                <a:tc>
                  <a:txBody>
                    <a:bodyPr/>
                    <a:lstStyle/>
                    <a:p>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Tualatin Valley Fire &amp; Rescue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algn="ctr" fontAlgn="b"/>
                      <a:r>
                        <a:rPr lang="en-US" sz="14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$1.5252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b"/>
                      <a:r>
                        <a:rPr lang="en-US" sz="14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$0.4500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$0.0973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$2.0725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1"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$1.5252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876402507"/>
                  </a:ext>
                </a:extLst>
              </a:tr>
              <a:tr h="344560">
                <a:tc>
                  <a:txBody>
                    <a:bodyPr/>
                    <a:lstStyle/>
                    <a:p>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Port of Portland</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algn="ctr" fontAlgn="b"/>
                      <a:r>
                        <a:rPr lang="en-US" sz="14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$0.0701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b"/>
                      <a:r>
                        <a:rPr lang="en-US" sz="1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$0.0701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$0.0701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99755573"/>
                  </a:ext>
                </a:extLst>
              </a:tr>
              <a:tr h="344560">
                <a:tc>
                  <a:txBody>
                    <a:bodyPr/>
                    <a:lstStyle/>
                    <a:p>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Metro</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algn="ctr" fontAlgn="b"/>
                      <a:r>
                        <a:rPr lang="en-US" sz="14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$0.0966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b"/>
                      <a:r>
                        <a:rPr lang="en-US" sz="14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$0.0960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$0.4702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$0.6628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$0.0966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402117551"/>
                  </a:ext>
                </a:extLst>
              </a:tr>
              <a:tr h="344560">
                <a:tc>
                  <a:txBody>
                    <a:bodyPr/>
                    <a:lstStyle/>
                    <a:p>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Vector Control</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algn="ctr" fontAlgn="b"/>
                      <a:r>
                        <a:rPr lang="en-US" sz="14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$0.0065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b"/>
                      <a:r>
                        <a:rPr lang="en-US" sz="14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$0.0250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$0.0315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1"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$0.0065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775315749"/>
                  </a:ext>
                </a:extLst>
              </a:tr>
              <a:tr h="567694">
                <a:tc>
                  <a:txBody>
                    <a:bodyPr/>
                    <a:lstStyle/>
                    <a:p>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Clackamas Community College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algn="ctr" fontAlgn="b"/>
                      <a:r>
                        <a:rPr lang="en-US" sz="14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$0.5582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b"/>
                      <a:r>
                        <a:rPr lang="en-US" sz="14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$0.1753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$0.7335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$0.5582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14811172"/>
                  </a:ext>
                </a:extLst>
              </a:tr>
              <a:tr h="567694">
                <a:tc>
                  <a:txBody>
                    <a:bodyPr/>
                    <a:lstStyle/>
                    <a:p>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West Linn – Wilsonville SD</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algn="ctr" fontAlgn="b"/>
                      <a:r>
                        <a:rPr lang="en-US" sz="1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$4.8684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b"/>
                      <a:r>
                        <a:rPr lang="en-US" sz="1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$1.5000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$2.9621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$9.3305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$4.8684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466852982"/>
                  </a:ext>
                </a:extLst>
              </a:tr>
              <a:tr h="344560">
                <a:tc>
                  <a:txBody>
                    <a:bodyPr/>
                    <a:lstStyle/>
                    <a:p>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Clackamas ESD</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algn="ctr" fontAlgn="b"/>
                      <a:r>
                        <a:rPr lang="en-US" sz="1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$0.3687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b"/>
                      <a:r>
                        <a:rPr lang="en-US" sz="1400" b="0" i="0" u="none" strike="noStrike">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0"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$0.3687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$0.3687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951616762"/>
                  </a:ext>
                </a:extLst>
              </a:tr>
              <a:tr h="333938">
                <a:tc>
                  <a:txBody>
                    <a:bodyPr/>
                    <a:lstStyle/>
                    <a:p>
                      <a:r>
                        <a:rPr lang="en-US" sz="1400" b="1" dirty="0">
                          <a:solidFill>
                            <a:schemeClr val="tx1"/>
                          </a:solidFill>
                          <a:latin typeface="Open Sans" panose="020B0606030504020204" pitchFamily="34" charset="0"/>
                          <a:ea typeface="Open Sans" panose="020B0606030504020204" pitchFamily="34" charset="0"/>
                          <a:cs typeface="Open Sans" panose="020B0606030504020204" pitchFamily="34" charset="0"/>
                        </a:rPr>
                        <a:t>Total</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algn="ctr" fontAlgn="b"/>
                      <a:r>
                        <a:rPr lang="en-US" sz="14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$12.9159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fontAlgn="b"/>
                      <a:r>
                        <a:rPr lang="en-US" sz="14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$2.3190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$3.7998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$19.0347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fontAlgn="b"/>
                      <a:r>
                        <a:rPr lang="en-US" sz="1400" b="1" i="0" u="none" strike="noStrike"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$12.9159 </a:t>
                      </a:r>
                    </a:p>
                  </a:txBody>
                  <a:tcPr marL="9525" marR="9525" marT="9525"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126009159"/>
                  </a:ext>
                </a:extLst>
              </a:tr>
            </a:tbl>
          </a:graphicData>
        </a:graphic>
      </p:graphicFrame>
      <p:sp>
        <p:nvSpPr>
          <p:cNvPr id="2" name="Title 1">
            <a:extLst>
              <a:ext uri="{FF2B5EF4-FFF2-40B4-BE49-F238E27FC236}">
                <a16:creationId xmlns:a16="http://schemas.microsoft.com/office/drawing/2014/main" id="{3D658457-A09E-BF4C-8110-03AB991EC99A}"/>
              </a:ext>
            </a:extLst>
          </p:cNvPr>
          <p:cNvSpPr>
            <a:spLocks noGrp="1"/>
          </p:cNvSpPr>
          <p:nvPr>
            <p:ph type="title"/>
          </p:nvPr>
        </p:nvSpPr>
        <p:spPr/>
        <p:txBody>
          <a:bodyPr/>
          <a:lstStyle/>
          <a:p>
            <a:r>
              <a:rPr lang="en-US" dirty="0"/>
              <a:t>Tax Rates Included</a:t>
            </a:r>
          </a:p>
        </p:txBody>
      </p:sp>
      <p:sp>
        <p:nvSpPr>
          <p:cNvPr id="3" name="TextBox 2">
            <a:extLst>
              <a:ext uri="{FF2B5EF4-FFF2-40B4-BE49-F238E27FC236}">
                <a16:creationId xmlns:a16="http://schemas.microsoft.com/office/drawing/2014/main" id="{76ED6ADC-3095-4949-9161-27DF23F9C5FE}"/>
              </a:ext>
            </a:extLst>
          </p:cNvPr>
          <p:cNvSpPr txBox="1"/>
          <p:nvPr/>
        </p:nvSpPr>
        <p:spPr>
          <a:xfrm>
            <a:off x="457200" y="1209126"/>
            <a:ext cx="7714343" cy="369332"/>
          </a:xfrm>
          <a:prstGeom prst="rect">
            <a:avLst/>
          </a:prstGeom>
          <a:noFill/>
        </p:spPr>
        <p:txBody>
          <a:bodyPr wrap="square" rtlCol="0">
            <a:spAutoFit/>
          </a:bodyPr>
          <a:lstStyle/>
          <a:p>
            <a:r>
              <a:rPr lang="en-US" b="1" dirty="0">
                <a:latin typeface="Open Sans" panose="020B0606030504020204" pitchFamily="34" charset="0"/>
                <a:ea typeface="Open Sans" panose="020B0606030504020204" pitchFamily="34" charset="0"/>
                <a:cs typeface="Open Sans" panose="020B0606030504020204" pitchFamily="34" charset="0"/>
              </a:rPr>
              <a:t>Example Tax Code Area: </a:t>
            </a:r>
            <a:r>
              <a:rPr lang="en-US" dirty="0">
                <a:latin typeface="Open Sans" panose="020B0606030504020204" pitchFamily="34" charset="0"/>
                <a:ea typeface="Open Sans" panose="020B0606030504020204" pitchFamily="34" charset="0"/>
                <a:cs typeface="Open Sans" panose="020B0606030504020204" pitchFamily="34" charset="0"/>
              </a:rPr>
              <a:t>URA receives 67% of total taxes paid</a:t>
            </a:r>
            <a:endParaRPr lang="en-US" b="1"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60894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9383E-CB7E-1840-B388-20560E89AD3C}"/>
              </a:ext>
            </a:extLst>
          </p:cNvPr>
          <p:cNvSpPr>
            <a:spLocks noGrp="1"/>
          </p:cNvSpPr>
          <p:nvPr>
            <p:ph type="title"/>
          </p:nvPr>
        </p:nvSpPr>
        <p:spPr/>
        <p:txBody>
          <a:bodyPr/>
          <a:lstStyle/>
          <a:p>
            <a:r>
              <a:rPr lang="en-US" dirty="0"/>
              <a:t>Example A – Annual Tax Rebate</a:t>
            </a:r>
          </a:p>
        </p:txBody>
      </p:sp>
      <p:graphicFrame>
        <p:nvGraphicFramePr>
          <p:cNvPr id="4" name="Table 3">
            <a:extLst>
              <a:ext uri="{FF2B5EF4-FFF2-40B4-BE49-F238E27FC236}">
                <a16:creationId xmlns:a16="http://schemas.microsoft.com/office/drawing/2014/main" id="{9C8A8395-BAF4-254B-9A86-8D49A7EC8A5C}"/>
              </a:ext>
            </a:extLst>
          </p:cNvPr>
          <p:cNvGraphicFramePr>
            <a:graphicFrameLocks noGrp="1"/>
          </p:cNvGraphicFramePr>
          <p:nvPr>
            <p:extLst>
              <p:ext uri="{D42A27DB-BD31-4B8C-83A1-F6EECF244321}">
                <p14:modId xmlns:p14="http://schemas.microsoft.com/office/powerpoint/2010/main" val="26302627"/>
              </p:ext>
            </p:extLst>
          </p:nvPr>
        </p:nvGraphicFramePr>
        <p:xfrm>
          <a:off x="1474470" y="1387205"/>
          <a:ext cx="6195060" cy="5155595"/>
        </p:xfrm>
        <a:graphic>
          <a:graphicData uri="http://schemas.openxmlformats.org/drawingml/2006/table">
            <a:tbl>
              <a:tblPr firstRow="1" bandRow="1">
                <a:tableStyleId>{2D5ABB26-0587-4C30-8999-92F81FD0307C}</a:tableStyleId>
              </a:tblPr>
              <a:tblGrid>
                <a:gridCol w="3417570">
                  <a:extLst>
                    <a:ext uri="{9D8B030D-6E8A-4147-A177-3AD203B41FA5}">
                      <a16:colId xmlns:a16="http://schemas.microsoft.com/office/drawing/2014/main" val="935304009"/>
                    </a:ext>
                  </a:extLst>
                </a:gridCol>
                <a:gridCol w="2777490">
                  <a:extLst>
                    <a:ext uri="{9D8B030D-6E8A-4147-A177-3AD203B41FA5}">
                      <a16:colId xmlns:a16="http://schemas.microsoft.com/office/drawing/2014/main" val="1241246887"/>
                    </a:ext>
                  </a:extLst>
                </a:gridCol>
              </a:tblGrid>
              <a:tr h="1031119">
                <a:tc>
                  <a:txBody>
                    <a:bodyPr/>
                    <a:lstStyle/>
                    <a:p>
                      <a:r>
                        <a:rPr lang="en-US" sz="2500" b="1" dirty="0">
                          <a:solidFill>
                            <a:schemeClr val="tx1"/>
                          </a:solidFill>
                          <a:latin typeface="Open Sans" panose="020B0606030504020204" pitchFamily="34" charset="0"/>
                          <a:ea typeface="Open Sans" panose="020B0606030504020204" pitchFamily="34" charset="0"/>
                          <a:cs typeface="Open Sans" panose="020B0606030504020204" pitchFamily="34" charset="0"/>
                        </a:rPr>
                        <a:t>Improvement Value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500" dirty="0">
                          <a:solidFill>
                            <a:schemeClr val="tx1"/>
                          </a:solidFill>
                          <a:latin typeface="Open Sans" panose="020B0606030504020204" pitchFamily="34" charset="0"/>
                          <a:ea typeface="Open Sans" panose="020B0606030504020204" pitchFamily="34" charset="0"/>
                          <a:cs typeface="Open Sans" panose="020B0606030504020204" pitchFamily="34" charset="0"/>
                        </a:rPr>
                        <a:t>$20,000,000</a:t>
                      </a:r>
                      <a:endParaRPr lang="en-US" sz="2500" dirty="0">
                        <a:latin typeface="Open Sans" panose="020B0606030504020204" pitchFamily="34" charset="0"/>
                        <a:ea typeface="Open Sans" panose="020B0606030504020204" pitchFamily="34" charset="0"/>
                        <a:cs typeface="Open Sans" panose="020B0606030504020204" pitchFamily="34" charset="0"/>
                        <a:sym typeface="GillSans"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extLst>
                  <a:ext uri="{0D108BD9-81ED-4DB2-BD59-A6C34878D82A}">
                    <a16:rowId xmlns:a16="http://schemas.microsoft.com/office/drawing/2014/main" val="2395033953"/>
                  </a:ext>
                </a:extLst>
              </a:tr>
              <a:tr h="1031119">
                <a:tc>
                  <a:txBody>
                    <a:bodyPr/>
                    <a:lstStyle/>
                    <a:p>
                      <a:r>
                        <a:rPr lang="en-US" sz="2500" b="1" dirty="0">
                          <a:solidFill>
                            <a:schemeClr val="tx1"/>
                          </a:solidFill>
                          <a:latin typeface="Open Sans" panose="020B0606030504020204" pitchFamily="34" charset="0"/>
                          <a:ea typeface="Open Sans" panose="020B0606030504020204" pitchFamily="34" charset="0"/>
                          <a:cs typeface="Open Sans" panose="020B0606030504020204" pitchFamily="34" charset="0"/>
                        </a:rPr>
                        <a:t>Net AV from Improvement</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15875" indent="0" algn="ctr">
                        <a:buFont typeface="Arial" panose="020B0604020202020204" pitchFamily="34" charset="0"/>
                        <a:buNone/>
                        <a:tabLst/>
                      </a:pPr>
                      <a:r>
                        <a:rPr lang="en-US" sz="2500" dirty="0">
                          <a:solidFill>
                            <a:schemeClr val="tx1"/>
                          </a:solidFill>
                          <a:latin typeface="Open Sans" panose="020B0606030504020204" pitchFamily="34" charset="0"/>
                          <a:ea typeface="Open Sans" panose="020B0606030504020204" pitchFamily="34" charset="0"/>
                          <a:cs typeface="Open Sans" panose="020B0606030504020204" pitchFamily="34" charset="0"/>
                        </a:rPr>
                        <a:t>$12,700,000</a:t>
                      </a:r>
                      <a:endParaRPr lang="en-US" sz="2500" dirty="0">
                        <a:latin typeface="Open Sans" panose="020B0606030504020204" pitchFamily="34" charset="0"/>
                        <a:ea typeface="Open Sans" panose="020B0606030504020204" pitchFamily="34" charset="0"/>
                        <a:cs typeface="Open Sans" panose="020B0606030504020204" pitchFamily="34" charset="0"/>
                        <a:sym typeface="GillSans"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extLst>
                  <a:ext uri="{0D108BD9-81ED-4DB2-BD59-A6C34878D82A}">
                    <a16:rowId xmlns:a16="http://schemas.microsoft.com/office/drawing/2014/main" val="1160926142"/>
                  </a:ext>
                </a:extLst>
              </a:tr>
              <a:tr h="1031119">
                <a:tc>
                  <a:txBody>
                    <a:bodyPr/>
                    <a:lstStyle/>
                    <a:p>
                      <a:r>
                        <a:rPr lang="en-US" sz="2500" b="1" u="none" dirty="0">
                          <a:solidFill>
                            <a:schemeClr val="tx1"/>
                          </a:solidFill>
                          <a:latin typeface="Open Sans" panose="020B0606030504020204" pitchFamily="34" charset="0"/>
                          <a:ea typeface="Open Sans" panose="020B0606030504020204" pitchFamily="34" charset="0"/>
                          <a:cs typeface="Open Sans" panose="020B0606030504020204" pitchFamily="34" charset="0"/>
                        </a:rPr>
                        <a:t>Total Taxes Paid</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500" b="0" dirty="0">
                          <a:latin typeface="Open Sans" panose="020B0606030504020204" pitchFamily="34" charset="0"/>
                          <a:ea typeface="Open Sans" panose="020B0606030504020204" pitchFamily="34" charset="0"/>
                          <a:cs typeface="Open Sans" panose="020B0606030504020204" pitchFamily="34" charset="0"/>
                          <a:sym typeface="GillSans" charset="0"/>
                        </a:rPr>
                        <a:t>$242,000</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extLst>
                  <a:ext uri="{0D108BD9-81ED-4DB2-BD59-A6C34878D82A}">
                    <a16:rowId xmlns:a16="http://schemas.microsoft.com/office/drawing/2014/main" val="1876402507"/>
                  </a:ext>
                </a:extLst>
              </a:tr>
              <a:tr h="1031119">
                <a:tc>
                  <a:txBody>
                    <a:bodyPr/>
                    <a:lstStyle/>
                    <a:p>
                      <a:r>
                        <a:rPr lang="en-US" sz="2500" b="1" u="none" dirty="0">
                          <a:solidFill>
                            <a:schemeClr val="tx1"/>
                          </a:solidFill>
                          <a:latin typeface="Open Sans" panose="020B0606030504020204" pitchFamily="34" charset="0"/>
                          <a:ea typeface="Open Sans" panose="020B0606030504020204" pitchFamily="34" charset="0"/>
                          <a:cs typeface="Open Sans" panose="020B0606030504020204" pitchFamily="34" charset="0"/>
                        </a:rPr>
                        <a:t>Total Taxes to URA (Rebate Received)</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500" b="0" dirty="0">
                          <a:latin typeface="Open Sans" panose="020B0606030504020204" pitchFamily="34" charset="0"/>
                          <a:ea typeface="Open Sans" panose="020B0606030504020204" pitchFamily="34" charset="0"/>
                          <a:cs typeface="Open Sans" panose="020B0606030504020204" pitchFamily="34" charset="0"/>
                          <a:sym typeface="GillSans" charset="0"/>
                        </a:rPr>
                        <a:t>$164,000</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extLst>
                  <a:ext uri="{0D108BD9-81ED-4DB2-BD59-A6C34878D82A}">
                    <a16:rowId xmlns:a16="http://schemas.microsoft.com/office/drawing/2014/main" val="2775780248"/>
                  </a:ext>
                </a:extLst>
              </a:tr>
              <a:tr h="1031119">
                <a:tc>
                  <a:txBody>
                    <a:bodyPr/>
                    <a:lstStyle/>
                    <a:p>
                      <a:r>
                        <a:rPr lang="en-US" sz="2500" b="1" u="none" dirty="0">
                          <a:solidFill>
                            <a:schemeClr val="tx1"/>
                          </a:solidFill>
                          <a:latin typeface="Open Sans" panose="020B0606030504020204" pitchFamily="34" charset="0"/>
                          <a:ea typeface="Open Sans" panose="020B0606030504020204" pitchFamily="34" charset="0"/>
                          <a:cs typeface="Open Sans" panose="020B0606030504020204" pitchFamily="34" charset="0"/>
                        </a:rPr>
                        <a:t>% of Taxes Paid</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500" b="0" dirty="0">
                          <a:latin typeface="Open Sans" panose="020B0606030504020204" pitchFamily="34" charset="0"/>
                          <a:ea typeface="Open Sans" panose="020B0606030504020204" pitchFamily="34" charset="0"/>
                          <a:cs typeface="Open Sans" panose="020B0606030504020204" pitchFamily="34" charset="0"/>
                          <a:sym typeface="GillSans" charset="0"/>
                        </a:rPr>
                        <a:t>68%</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extLst>
                  <a:ext uri="{0D108BD9-81ED-4DB2-BD59-A6C34878D82A}">
                    <a16:rowId xmlns:a16="http://schemas.microsoft.com/office/drawing/2014/main" val="3404822570"/>
                  </a:ext>
                </a:extLst>
              </a:tr>
            </a:tbl>
          </a:graphicData>
        </a:graphic>
      </p:graphicFrame>
    </p:spTree>
    <p:extLst>
      <p:ext uri="{BB962C8B-B14F-4D97-AF65-F5344CB8AC3E}">
        <p14:creationId xmlns:p14="http://schemas.microsoft.com/office/powerpoint/2010/main" val="3183407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Application</a:t>
            </a:r>
          </a:p>
        </p:txBody>
      </p:sp>
      <p:sp>
        <p:nvSpPr>
          <p:cNvPr id="3" name="Content Placeholder 2"/>
          <p:cNvSpPr>
            <a:spLocks noGrp="1"/>
          </p:cNvSpPr>
          <p:nvPr>
            <p:ph idx="1"/>
          </p:nvPr>
        </p:nvSpPr>
        <p:spPr>
          <a:xfrm>
            <a:off x="457200" y="1317591"/>
            <a:ext cx="5018185" cy="5322360"/>
          </a:xfrm>
        </p:spPr>
        <p:txBody>
          <a:bodyPr>
            <a:normAutofit lnSpcReduction="10000"/>
          </a:bodyPr>
          <a:lstStyle/>
          <a:p>
            <a:r>
              <a:rPr lang="en-US" dirty="0" smtClean="0">
                <a:solidFill>
                  <a:schemeClr val="tx1"/>
                </a:solidFill>
              </a:rPr>
              <a:t>Capacity for 143 acres</a:t>
            </a:r>
          </a:p>
          <a:p>
            <a:r>
              <a:rPr lang="en-US" dirty="0" smtClean="0">
                <a:solidFill>
                  <a:schemeClr val="tx1"/>
                </a:solidFill>
              </a:rPr>
              <a:t>Clear </a:t>
            </a:r>
            <a:r>
              <a:rPr lang="en-US" dirty="0">
                <a:solidFill>
                  <a:schemeClr val="tx1"/>
                </a:solidFill>
              </a:rPr>
              <a:t>and objective application</a:t>
            </a:r>
          </a:p>
          <a:p>
            <a:r>
              <a:rPr lang="en-US" dirty="0">
                <a:solidFill>
                  <a:schemeClr val="tx1"/>
                </a:solidFill>
              </a:rPr>
              <a:t>Must be approved prior to construction</a:t>
            </a:r>
          </a:p>
          <a:p>
            <a:r>
              <a:rPr lang="en-US" dirty="0">
                <a:solidFill>
                  <a:schemeClr val="tx1"/>
                </a:solidFill>
              </a:rPr>
              <a:t>City/applicant meet for a preauthorization conference </a:t>
            </a:r>
          </a:p>
          <a:p>
            <a:r>
              <a:rPr lang="en-US" dirty="0">
                <a:solidFill>
                  <a:schemeClr val="tx1"/>
                </a:solidFill>
              </a:rPr>
              <a:t>Development Agreement</a:t>
            </a:r>
          </a:p>
          <a:p>
            <a:r>
              <a:rPr lang="en-US" dirty="0">
                <a:solidFill>
                  <a:schemeClr val="tx1"/>
                </a:solidFill>
              </a:rPr>
              <a:t>Adopt new UR Plan for each investment</a:t>
            </a:r>
          </a:p>
          <a:p>
            <a:endParaRPr lang="en-US"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318468430"/>
              </p:ext>
            </p:extLst>
          </p:nvPr>
        </p:nvGraphicFramePr>
        <p:xfrm>
          <a:off x="5640637" y="1589331"/>
          <a:ext cx="3415228" cy="2244878"/>
        </p:xfrm>
        <a:graphic>
          <a:graphicData uri="http://schemas.openxmlformats.org/drawingml/2006/table">
            <a:tbl>
              <a:tblPr firstRow="1" firstCol="1" bandRow="1">
                <a:tableStyleId>{5C22544A-7EE6-4342-B048-85BDC9FD1C3A}</a:tableStyleId>
              </a:tblPr>
              <a:tblGrid>
                <a:gridCol w="1299505">
                  <a:extLst>
                    <a:ext uri="{9D8B030D-6E8A-4147-A177-3AD203B41FA5}">
                      <a16:colId xmlns:a16="http://schemas.microsoft.com/office/drawing/2014/main" val="3607935018"/>
                    </a:ext>
                  </a:extLst>
                </a:gridCol>
                <a:gridCol w="1159889">
                  <a:extLst>
                    <a:ext uri="{9D8B030D-6E8A-4147-A177-3AD203B41FA5}">
                      <a16:colId xmlns:a16="http://schemas.microsoft.com/office/drawing/2014/main" val="1663372672"/>
                    </a:ext>
                  </a:extLst>
                </a:gridCol>
                <a:gridCol w="955834">
                  <a:extLst>
                    <a:ext uri="{9D8B030D-6E8A-4147-A177-3AD203B41FA5}">
                      <a16:colId xmlns:a16="http://schemas.microsoft.com/office/drawing/2014/main" val="1604790493"/>
                    </a:ext>
                  </a:extLst>
                </a:gridCol>
              </a:tblGrid>
              <a:tr h="300684">
                <a:tc>
                  <a:txBody>
                    <a:bodyPr/>
                    <a:lstStyle/>
                    <a:p>
                      <a:endParaRPr lang="en-US" sz="1300" dirty="0">
                        <a:effectLst/>
                        <a:latin typeface="Arial" panose="020B0604020202020204" pitchFamily="34" charset="0"/>
                        <a:cs typeface="Arial" panose="020B0604020202020204" pitchFamily="34" charset="0"/>
                      </a:endParaRPr>
                    </a:p>
                  </a:txBody>
                  <a:tcPr marL="68580" marR="68580" marT="0" marB="0" anchor="b">
                    <a:solidFill>
                      <a:schemeClr val="bg2">
                        <a:lumMod val="90000"/>
                        <a:lumOff val="10000"/>
                      </a:schemeClr>
                    </a:solidFill>
                  </a:tcPr>
                </a:tc>
                <a:tc gridSpan="2">
                  <a:txBody>
                    <a:bodyPr/>
                    <a:lstStyle/>
                    <a:p>
                      <a:pPr marL="0" marR="0" algn="ctr">
                        <a:spcBef>
                          <a:spcPts val="0"/>
                        </a:spcBef>
                        <a:spcAft>
                          <a:spcPts val="0"/>
                        </a:spcAft>
                      </a:pPr>
                      <a:r>
                        <a:rPr lang="en-US" sz="1300" dirty="0">
                          <a:effectLst/>
                          <a:latin typeface="Arial" panose="020B0604020202020204" pitchFamily="34" charset="0"/>
                          <a:cs typeface="Arial" panose="020B0604020202020204" pitchFamily="34" charset="0"/>
                        </a:rPr>
                        <a:t>      </a:t>
                      </a:r>
                      <a:r>
                        <a:rPr lang="en-US" sz="1300" dirty="0" smtClean="0">
                          <a:effectLst/>
                          <a:latin typeface="Arial" panose="020B0604020202020204" pitchFamily="34" charset="0"/>
                          <a:cs typeface="Arial" panose="020B0604020202020204" pitchFamily="34" charset="0"/>
                        </a:rPr>
                        <a:t>URA Area </a:t>
                      </a:r>
                      <a:r>
                        <a:rPr lang="en-US" sz="1300" dirty="0">
                          <a:effectLst/>
                          <a:latin typeface="Arial" panose="020B0604020202020204" pitchFamily="34" charset="0"/>
                          <a:cs typeface="Arial" panose="020B0604020202020204" pitchFamily="34" charset="0"/>
                        </a:rPr>
                        <a:t>Cap Test</a:t>
                      </a: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bg2">
                        <a:lumMod val="90000"/>
                        <a:lumOff val="10000"/>
                      </a:schemeClr>
                    </a:solidFill>
                  </a:tcPr>
                </a:tc>
                <a:tc hMerge="1">
                  <a:txBody>
                    <a:bodyPr/>
                    <a:lstStyle/>
                    <a:p>
                      <a:endParaRPr lang="en-US"/>
                    </a:p>
                  </a:txBody>
                  <a:tcPr/>
                </a:tc>
                <a:extLst>
                  <a:ext uri="{0D108BD9-81ED-4DB2-BD59-A6C34878D82A}">
                    <a16:rowId xmlns:a16="http://schemas.microsoft.com/office/drawing/2014/main" val="2601263307"/>
                  </a:ext>
                </a:extLst>
              </a:tr>
              <a:tr h="492029">
                <a:tc>
                  <a:txBody>
                    <a:bodyPr/>
                    <a:lstStyle/>
                    <a:p>
                      <a:pPr marL="0" marR="0">
                        <a:spcBef>
                          <a:spcPts val="0"/>
                        </a:spcBef>
                        <a:spcAft>
                          <a:spcPts val="0"/>
                        </a:spcAft>
                      </a:pPr>
                      <a:r>
                        <a:rPr lang="en-US" sz="1300" dirty="0">
                          <a:effectLst/>
                          <a:latin typeface="Arial" panose="020B0604020202020204" pitchFamily="34" charset="0"/>
                          <a:cs typeface="Arial" panose="020B0604020202020204" pitchFamily="34" charset="0"/>
                        </a:rPr>
                        <a:t>District</a:t>
                      </a: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bg2">
                        <a:lumMod val="90000"/>
                        <a:lumOff val="10000"/>
                      </a:schemeClr>
                    </a:solidFill>
                  </a:tcPr>
                </a:tc>
                <a:tc>
                  <a:txBody>
                    <a:bodyPr/>
                    <a:lstStyle/>
                    <a:p>
                      <a:pPr marL="0" marR="0" algn="ctr">
                        <a:spcBef>
                          <a:spcPts val="0"/>
                        </a:spcBef>
                        <a:spcAft>
                          <a:spcPts val="0"/>
                        </a:spcAft>
                      </a:pPr>
                      <a:r>
                        <a:rPr lang="en-US" sz="1300" dirty="0">
                          <a:effectLst/>
                          <a:latin typeface="Arial" panose="020B0604020202020204" pitchFamily="34" charset="0"/>
                          <a:cs typeface="Arial" panose="020B0604020202020204" pitchFamily="34" charset="0"/>
                        </a:rPr>
                        <a:t>       </a:t>
                      </a:r>
                      <a:r>
                        <a:rPr lang="en-US" sz="1300" dirty="0" smtClean="0">
                          <a:effectLst/>
                          <a:latin typeface="Arial" panose="020B0604020202020204" pitchFamily="34" charset="0"/>
                          <a:cs typeface="Arial" panose="020B0604020202020204" pitchFamily="34" charset="0"/>
                        </a:rPr>
                        <a:t>Acreage</a:t>
                      </a: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a:spcBef>
                          <a:spcPts val="0"/>
                        </a:spcBef>
                        <a:spcAft>
                          <a:spcPts val="0"/>
                        </a:spcAft>
                      </a:pPr>
                      <a:r>
                        <a:rPr lang="en-US" sz="1300" dirty="0">
                          <a:effectLst/>
                          <a:latin typeface="Arial" panose="020B0604020202020204" pitchFamily="34" charset="0"/>
                          <a:cs typeface="Arial" panose="020B0604020202020204" pitchFamily="34" charset="0"/>
                        </a:rPr>
                        <a:t>% of City</a:t>
                      </a: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5009541"/>
                  </a:ext>
                </a:extLst>
              </a:tr>
              <a:tr h="290433">
                <a:tc>
                  <a:txBody>
                    <a:bodyPr/>
                    <a:lstStyle/>
                    <a:p>
                      <a:pPr marL="0" marR="0">
                        <a:spcBef>
                          <a:spcPts val="0"/>
                        </a:spcBef>
                        <a:spcAft>
                          <a:spcPts val="0"/>
                        </a:spcAft>
                      </a:pPr>
                      <a:r>
                        <a:rPr lang="en-US" sz="1300" b="0" dirty="0">
                          <a:effectLst/>
                          <a:latin typeface="Arial" panose="020B0604020202020204" pitchFamily="34" charset="0"/>
                          <a:cs typeface="Arial" panose="020B0604020202020204" pitchFamily="34" charset="0"/>
                        </a:rPr>
                        <a:t>Year 2000 Plan</a:t>
                      </a: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chemeClr val="bg2">
                        <a:lumMod val="90000"/>
                        <a:lumOff val="10000"/>
                      </a:schemeClr>
                    </a:solidFill>
                  </a:tcPr>
                </a:tc>
                <a:tc>
                  <a:txBody>
                    <a:bodyPr/>
                    <a:lstStyle/>
                    <a:p>
                      <a:pPr marL="0" marR="0" algn="ctr">
                        <a:spcBef>
                          <a:spcPts val="0"/>
                        </a:spcBef>
                        <a:spcAft>
                          <a:spcPts val="0"/>
                        </a:spcAft>
                      </a:pPr>
                      <a:r>
                        <a:rPr lang="en-US" sz="1300" dirty="0">
                          <a:effectLst/>
                          <a:latin typeface="Arial" panose="020B0604020202020204" pitchFamily="34" charset="0"/>
                          <a:cs typeface="Arial" panose="020B0604020202020204" pitchFamily="34" charset="0"/>
                        </a:rPr>
                        <a:t>              449 </a:t>
                      </a: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300">
                          <a:effectLst/>
                          <a:latin typeface="Arial" panose="020B0604020202020204" pitchFamily="34" charset="0"/>
                          <a:cs typeface="Arial" panose="020B0604020202020204" pitchFamily="34" charset="0"/>
                        </a:rPr>
                        <a:t>8.9%</a:t>
                      </a:r>
                      <a:endParaRPr lang="en-US" sz="13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58579918"/>
                  </a:ext>
                </a:extLst>
              </a:tr>
              <a:tr h="290433">
                <a:tc>
                  <a:txBody>
                    <a:bodyPr/>
                    <a:lstStyle/>
                    <a:p>
                      <a:pPr marL="0" marR="0">
                        <a:spcBef>
                          <a:spcPts val="0"/>
                        </a:spcBef>
                        <a:spcAft>
                          <a:spcPts val="0"/>
                        </a:spcAft>
                      </a:pPr>
                      <a:r>
                        <a:rPr lang="en-US" sz="1300" b="0" dirty="0">
                          <a:effectLst/>
                          <a:latin typeface="Arial" panose="020B0604020202020204" pitchFamily="34" charset="0"/>
                          <a:cs typeface="Arial" panose="020B0604020202020204" pitchFamily="34" charset="0"/>
                        </a:rPr>
                        <a:t>West Side Plan</a:t>
                      </a: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chemeClr val="bg2">
                        <a:lumMod val="90000"/>
                        <a:lumOff val="10000"/>
                      </a:schemeClr>
                    </a:solidFill>
                  </a:tcPr>
                </a:tc>
                <a:tc>
                  <a:txBody>
                    <a:bodyPr/>
                    <a:lstStyle/>
                    <a:p>
                      <a:pPr marL="0" marR="0" algn="ctr">
                        <a:spcBef>
                          <a:spcPts val="0"/>
                        </a:spcBef>
                        <a:spcAft>
                          <a:spcPts val="0"/>
                        </a:spcAft>
                      </a:pPr>
                      <a:r>
                        <a:rPr lang="en-US" sz="1300">
                          <a:effectLst/>
                          <a:latin typeface="Arial" panose="020B0604020202020204" pitchFamily="34" charset="0"/>
                          <a:cs typeface="Arial" panose="020B0604020202020204" pitchFamily="34" charset="0"/>
                        </a:rPr>
                        <a:t>              411 </a:t>
                      </a:r>
                      <a:endParaRPr lang="en-US" sz="13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300">
                          <a:effectLst/>
                          <a:latin typeface="Arial" panose="020B0604020202020204" pitchFamily="34" charset="0"/>
                          <a:cs typeface="Arial" panose="020B0604020202020204" pitchFamily="34" charset="0"/>
                        </a:rPr>
                        <a:t>8.1%</a:t>
                      </a:r>
                      <a:endParaRPr lang="en-US" sz="13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48109094"/>
                  </a:ext>
                </a:extLst>
              </a:tr>
              <a:tr h="290433">
                <a:tc>
                  <a:txBody>
                    <a:bodyPr/>
                    <a:lstStyle/>
                    <a:p>
                      <a:pPr marL="0" marR="0">
                        <a:spcBef>
                          <a:spcPts val="0"/>
                        </a:spcBef>
                        <a:spcAft>
                          <a:spcPts val="0"/>
                        </a:spcAft>
                      </a:pPr>
                      <a:r>
                        <a:rPr lang="en-US" sz="1300" b="0" dirty="0">
                          <a:effectLst/>
                          <a:latin typeface="Arial" panose="020B0604020202020204" pitchFamily="34" charset="0"/>
                          <a:cs typeface="Arial" panose="020B0604020202020204" pitchFamily="34" charset="0"/>
                        </a:rPr>
                        <a:t>Coffee Creek</a:t>
                      </a: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chemeClr val="bg2">
                        <a:lumMod val="90000"/>
                        <a:lumOff val="10000"/>
                      </a:schemeClr>
                    </a:solidFill>
                  </a:tcPr>
                </a:tc>
                <a:tc>
                  <a:txBody>
                    <a:bodyPr/>
                    <a:lstStyle/>
                    <a:p>
                      <a:pPr marL="0" marR="0" algn="ctr">
                        <a:spcBef>
                          <a:spcPts val="0"/>
                        </a:spcBef>
                        <a:spcAft>
                          <a:spcPts val="0"/>
                        </a:spcAft>
                      </a:pPr>
                      <a:r>
                        <a:rPr lang="en-US" sz="1300">
                          <a:effectLst/>
                          <a:latin typeface="Arial" panose="020B0604020202020204" pitchFamily="34" charset="0"/>
                          <a:cs typeface="Arial" panose="020B0604020202020204" pitchFamily="34" charset="0"/>
                        </a:rPr>
                        <a:t>              258 </a:t>
                      </a:r>
                      <a:endParaRPr lang="en-US" sz="13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300">
                          <a:effectLst/>
                          <a:latin typeface="Arial" panose="020B0604020202020204" pitchFamily="34" charset="0"/>
                          <a:cs typeface="Arial" panose="020B0604020202020204" pitchFamily="34" charset="0"/>
                        </a:rPr>
                        <a:t>5.1%</a:t>
                      </a:r>
                      <a:endParaRPr lang="en-US" sz="13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366604613"/>
                  </a:ext>
                </a:extLst>
              </a:tr>
              <a:tr h="290433">
                <a:tc>
                  <a:txBody>
                    <a:bodyPr/>
                    <a:lstStyle/>
                    <a:p>
                      <a:pPr marL="0" marR="0">
                        <a:spcBef>
                          <a:spcPts val="0"/>
                        </a:spcBef>
                        <a:spcAft>
                          <a:spcPts val="0"/>
                        </a:spcAft>
                      </a:pPr>
                      <a:r>
                        <a:rPr lang="en-US" sz="1300" b="0" dirty="0">
                          <a:effectLst/>
                          <a:latin typeface="Arial" panose="020B0604020202020204" pitchFamily="34" charset="0"/>
                          <a:cs typeface="Arial" panose="020B0604020202020204" pitchFamily="34" charset="0"/>
                        </a:rPr>
                        <a:t>  Combined</a:t>
                      </a: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chemeClr val="bg2">
                        <a:lumMod val="90000"/>
                        <a:lumOff val="10000"/>
                      </a:schemeClr>
                    </a:solidFill>
                  </a:tcPr>
                </a:tc>
                <a:tc>
                  <a:txBody>
                    <a:bodyPr/>
                    <a:lstStyle/>
                    <a:p>
                      <a:pPr marL="0" marR="0" algn="ctr">
                        <a:spcBef>
                          <a:spcPts val="0"/>
                        </a:spcBef>
                        <a:spcAft>
                          <a:spcPts val="0"/>
                        </a:spcAft>
                      </a:pPr>
                      <a:r>
                        <a:rPr lang="en-US" sz="1300">
                          <a:effectLst/>
                          <a:latin typeface="Arial" panose="020B0604020202020204" pitchFamily="34" charset="0"/>
                          <a:cs typeface="Arial" panose="020B0604020202020204" pitchFamily="34" charset="0"/>
                        </a:rPr>
                        <a:t>           1,118 </a:t>
                      </a:r>
                      <a:endParaRPr lang="en-US" sz="13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300">
                          <a:effectLst/>
                          <a:latin typeface="Arial" panose="020B0604020202020204" pitchFamily="34" charset="0"/>
                          <a:cs typeface="Arial" panose="020B0604020202020204" pitchFamily="34" charset="0"/>
                        </a:rPr>
                        <a:t>22.2%</a:t>
                      </a:r>
                      <a:endParaRPr lang="en-US" sz="13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179171506"/>
                  </a:ext>
                </a:extLst>
              </a:tr>
              <a:tr h="290433">
                <a:tc>
                  <a:txBody>
                    <a:bodyPr/>
                    <a:lstStyle/>
                    <a:p>
                      <a:pPr marL="0" marR="0">
                        <a:spcBef>
                          <a:spcPts val="0"/>
                        </a:spcBef>
                        <a:spcAft>
                          <a:spcPts val="0"/>
                        </a:spcAft>
                      </a:pPr>
                      <a:r>
                        <a:rPr lang="en-US" sz="1300" b="0" dirty="0">
                          <a:effectLst/>
                          <a:latin typeface="Arial" panose="020B0604020202020204" pitchFamily="34" charset="0"/>
                          <a:cs typeface="Arial" panose="020B0604020202020204" pitchFamily="34" charset="0"/>
                        </a:rPr>
                        <a:t>  Total City</a:t>
                      </a:r>
                      <a:endParaRPr lang="en-US" sz="13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solidFill>
                      <a:schemeClr val="bg2">
                        <a:lumMod val="90000"/>
                        <a:lumOff val="10000"/>
                      </a:schemeClr>
                    </a:solidFill>
                  </a:tcPr>
                </a:tc>
                <a:tc>
                  <a:txBody>
                    <a:bodyPr/>
                    <a:lstStyle/>
                    <a:p>
                      <a:pPr marL="0" marR="0" algn="ctr">
                        <a:spcBef>
                          <a:spcPts val="0"/>
                        </a:spcBef>
                        <a:spcAft>
                          <a:spcPts val="0"/>
                        </a:spcAft>
                      </a:pPr>
                      <a:r>
                        <a:rPr lang="en-US" sz="1300">
                          <a:effectLst/>
                          <a:latin typeface="Arial" panose="020B0604020202020204" pitchFamily="34" charset="0"/>
                          <a:cs typeface="Arial" panose="020B0604020202020204" pitchFamily="34" charset="0"/>
                        </a:rPr>
                        <a:t>           5,046 </a:t>
                      </a:r>
                      <a:endParaRPr lang="en-US" sz="13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ctr">
                        <a:spcBef>
                          <a:spcPts val="0"/>
                        </a:spcBef>
                        <a:spcAft>
                          <a:spcPts val="0"/>
                        </a:spcAft>
                      </a:pPr>
                      <a:r>
                        <a:rPr lang="en-US" sz="1300" dirty="0">
                          <a:effectLst/>
                          <a:latin typeface="Arial" panose="020B0604020202020204" pitchFamily="34" charset="0"/>
                          <a:cs typeface="Arial" panose="020B0604020202020204" pitchFamily="34" charset="0"/>
                        </a:rPr>
                        <a:t>100.0%</a:t>
                      </a:r>
                      <a:endParaRPr lang="en-US" sz="13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949967086"/>
                  </a:ext>
                </a:extLst>
              </a:tr>
            </a:tbl>
          </a:graphicData>
        </a:graphic>
      </p:graphicFrame>
      <p:sp>
        <p:nvSpPr>
          <p:cNvPr id="5" name="Rectangle 4"/>
          <p:cNvSpPr/>
          <p:nvPr/>
        </p:nvSpPr>
        <p:spPr bwMode="auto">
          <a:xfrm>
            <a:off x="5640638" y="3250316"/>
            <a:ext cx="3415228" cy="308472"/>
          </a:xfrm>
          <a:prstGeom prst="rect">
            <a:avLst/>
          </a:prstGeom>
          <a:noFill/>
          <a:ln>
            <a:solidFill>
              <a:srgbClr val="FF0000"/>
            </a:solidFill>
            <a:prstDash val="dash"/>
            <a:headEnd type="none" w="med" len="med"/>
            <a:tailEnd type="none" w="med" len="me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US" sz="1100" dirty="0">
              <a:solidFill>
                <a:srgbClr val="0E204F"/>
              </a:solidFill>
              <a:latin typeface="BentonSans Regular" pitchFamily="2" charset="0"/>
              <a:ea typeface="ヒラギノ角ゴ ProN W3" charset="0"/>
              <a:cs typeface="ヒラギノ角ゴ ProN W3" charset="0"/>
              <a:sym typeface="Lucida Grande" charset="0"/>
            </a:endParaRPr>
          </a:p>
        </p:txBody>
      </p:sp>
    </p:spTree>
    <p:extLst>
      <p:ext uri="{BB962C8B-B14F-4D97-AF65-F5344CB8AC3E}">
        <p14:creationId xmlns:p14="http://schemas.microsoft.com/office/powerpoint/2010/main" val="2060281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75C9-FB9F-614E-B20E-B5F049C6FF86}"/>
              </a:ext>
            </a:extLst>
          </p:cNvPr>
          <p:cNvSpPr>
            <a:spLocks noGrp="1"/>
          </p:cNvSpPr>
          <p:nvPr>
            <p:ph type="title"/>
          </p:nvPr>
        </p:nvSpPr>
        <p:spPr/>
        <p:txBody>
          <a:bodyPr>
            <a:normAutofit/>
          </a:bodyPr>
          <a:lstStyle/>
          <a:p>
            <a:r>
              <a:rPr lang="en-US" dirty="0"/>
              <a:t>Timeline for Template Plan</a:t>
            </a:r>
          </a:p>
        </p:txBody>
      </p:sp>
      <p:sp>
        <p:nvSpPr>
          <p:cNvPr id="12" name="TextBox 11">
            <a:extLst>
              <a:ext uri="{FF2B5EF4-FFF2-40B4-BE49-F238E27FC236}">
                <a16:creationId xmlns:a16="http://schemas.microsoft.com/office/drawing/2014/main" id="{CC31A35E-4B92-8849-A405-F6E1C8E23EDA}"/>
              </a:ext>
            </a:extLst>
          </p:cNvPr>
          <p:cNvSpPr txBox="1"/>
          <p:nvPr/>
        </p:nvSpPr>
        <p:spPr>
          <a:xfrm>
            <a:off x="6453765" y="2927818"/>
            <a:ext cx="2181715" cy="923330"/>
          </a:xfrm>
          <a:prstGeom prst="rect">
            <a:avLst/>
          </a:prstGeom>
          <a:noFill/>
        </p:spPr>
        <p:txBody>
          <a:bodyPr wrap="square" rtlCol="0">
            <a:spAutoFit/>
          </a:bodyPr>
          <a:lstStyle/>
          <a:p>
            <a:r>
              <a:rPr lang="en-US" b="1" dirty="0">
                <a:latin typeface="Open Sans" panose="020B0606030504020204" pitchFamily="34" charset="0"/>
                <a:ea typeface="Open Sans" panose="020B0606030504020204" pitchFamily="34" charset="0"/>
                <a:cs typeface="Open Sans" panose="020B0606030504020204" pitchFamily="34" charset="0"/>
              </a:rPr>
              <a:t>Consult and Confer (45 days Minimum)</a:t>
            </a:r>
          </a:p>
        </p:txBody>
      </p:sp>
      <p:sp>
        <p:nvSpPr>
          <p:cNvPr id="13" name="Right Bracket 12">
            <a:extLst>
              <a:ext uri="{FF2B5EF4-FFF2-40B4-BE49-F238E27FC236}">
                <a16:creationId xmlns:a16="http://schemas.microsoft.com/office/drawing/2014/main" id="{3B915349-54C8-5743-8C1A-181F7B6C8946}"/>
              </a:ext>
            </a:extLst>
          </p:cNvPr>
          <p:cNvSpPr/>
          <p:nvPr/>
        </p:nvSpPr>
        <p:spPr>
          <a:xfrm>
            <a:off x="6017531" y="2846305"/>
            <a:ext cx="275810" cy="1086357"/>
          </a:xfrm>
          <a:prstGeom prst="rightBracket">
            <a:avLst/>
          </a:prstGeom>
          <a:ln w="12700">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9" name="Table 8">
            <a:extLst>
              <a:ext uri="{FF2B5EF4-FFF2-40B4-BE49-F238E27FC236}">
                <a16:creationId xmlns:a16="http://schemas.microsoft.com/office/drawing/2014/main" id="{8C19DB8E-9E48-6C44-A2E2-56C7233BBB9C}"/>
              </a:ext>
            </a:extLst>
          </p:cNvPr>
          <p:cNvGraphicFramePr>
            <a:graphicFrameLocks noGrp="1"/>
          </p:cNvGraphicFramePr>
          <p:nvPr>
            <p:extLst>
              <p:ext uri="{D42A27DB-BD31-4B8C-83A1-F6EECF244321}">
                <p14:modId xmlns:p14="http://schemas.microsoft.com/office/powerpoint/2010/main" val="402733057"/>
              </p:ext>
            </p:extLst>
          </p:nvPr>
        </p:nvGraphicFramePr>
        <p:xfrm>
          <a:off x="950258" y="2439914"/>
          <a:ext cx="4906849" cy="2376224"/>
        </p:xfrm>
        <a:graphic>
          <a:graphicData uri="http://schemas.openxmlformats.org/drawingml/2006/table">
            <a:tbl>
              <a:tblPr firstRow="1" bandRow="1">
                <a:tableStyleId>{2D5ABB26-0587-4C30-8999-92F81FD0307C}</a:tableStyleId>
              </a:tblPr>
              <a:tblGrid>
                <a:gridCol w="1169586">
                  <a:extLst>
                    <a:ext uri="{9D8B030D-6E8A-4147-A177-3AD203B41FA5}">
                      <a16:colId xmlns:a16="http://schemas.microsoft.com/office/drawing/2014/main" val="935304009"/>
                    </a:ext>
                  </a:extLst>
                </a:gridCol>
                <a:gridCol w="3737263">
                  <a:extLst>
                    <a:ext uri="{9D8B030D-6E8A-4147-A177-3AD203B41FA5}">
                      <a16:colId xmlns:a16="http://schemas.microsoft.com/office/drawing/2014/main" val="1241246887"/>
                    </a:ext>
                  </a:extLst>
                </a:gridCol>
              </a:tblGrid>
              <a:tr h="594056">
                <a:tc>
                  <a:txBody>
                    <a:bodyPr/>
                    <a:lstStyle/>
                    <a:p>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Month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GillSans" charset="0"/>
                        </a:rPr>
                        <a:t>Urban Renewal Agency Meeting</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extLst>
                  <a:ext uri="{0D108BD9-81ED-4DB2-BD59-A6C34878D82A}">
                    <a16:rowId xmlns:a16="http://schemas.microsoft.com/office/drawing/2014/main" val="2395033953"/>
                  </a:ext>
                </a:extLst>
              </a:tr>
              <a:tr h="594056">
                <a:tc>
                  <a:txBody>
                    <a:bodyPr/>
                    <a:lstStyle/>
                    <a:p>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Month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Planning Commission Meeting</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extLst>
                  <a:ext uri="{0D108BD9-81ED-4DB2-BD59-A6C34878D82A}">
                    <a16:rowId xmlns:a16="http://schemas.microsoft.com/office/drawing/2014/main" val="1160926142"/>
                  </a:ext>
                </a:extLst>
              </a:tr>
              <a:tr h="594056">
                <a:tc>
                  <a:txBody>
                    <a:bodyPr/>
                    <a:lstStyle/>
                    <a:p>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Month 3</a:t>
                      </a:r>
                      <a:endParaRPr lang="en-US" b="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GillSans" charset="0"/>
                        </a:rPr>
                        <a:t>City Council Meetings 1 and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extLst>
                  <a:ext uri="{0D108BD9-81ED-4DB2-BD59-A6C34878D82A}">
                    <a16:rowId xmlns:a16="http://schemas.microsoft.com/office/drawing/2014/main" val="1876402507"/>
                  </a:ext>
                </a:extLst>
              </a:tr>
              <a:tr h="594056">
                <a:tc>
                  <a:txBody>
                    <a:bodyPr/>
                    <a:lstStyle/>
                    <a:p>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Month 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GillSans" charset="0"/>
                        </a:rPr>
                        <a:t>Plan Effective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extLst>
                  <a:ext uri="{0D108BD9-81ED-4DB2-BD59-A6C34878D82A}">
                    <a16:rowId xmlns:a16="http://schemas.microsoft.com/office/drawing/2014/main" val="399755573"/>
                  </a:ext>
                </a:extLst>
              </a:tr>
            </a:tbl>
          </a:graphicData>
        </a:graphic>
      </p:graphicFrame>
      <p:sp>
        <p:nvSpPr>
          <p:cNvPr id="6" name="Rectangle 5"/>
          <p:cNvSpPr/>
          <p:nvPr/>
        </p:nvSpPr>
        <p:spPr bwMode="auto">
          <a:xfrm>
            <a:off x="950258" y="2996588"/>
            <a:ext cx="4906849" cy="675080"/>
          </a:xfrm>
          <a:prstGeom prst="rect">
            <a:avLst/>
          </a:prstGeom>
          <a:noFill/>
          <a:ln>
            <a:solidFill>
              <a:srgbClr val="FF0000"/>
            </a:solidFill>
            <a:prstDash val="dash"/>
            <a:headEnd type="none" w="med" len="med"/>
            <a:tailEnd type="none" w="med" len="me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fontAlgn="base">
              <a:spcBef>
                <a:spcPct val="0"/>
              </a:spcBef>
              <a:spcAft>
                <a:spcPct val="0"/>
              </a:spcAft>
            </a:pPr>
            <a:endParaRPr lang="en-US" sz="1100" dirty="0">
              <a:solidFill>
                <a:srgbClr val="0E204F"/>
              </a:solidFill>
              <a:latin typeface="BentonSans Regular" pitchFamily="2" charset="0"/>
              <a:ea typeface="ヒラギノ角ゴ ProN W3" charset="0"/>
              <a:cs typeface="ヒラギノ角ゴ ProN W3" charset="0"/>
              <a:sym typeface="Lucida Grande" charset="0"/>
            </a:endParaRPr>
          </a:p>
        </p:txBody>
      </p:sp>
    </p:spTree>
    <p:extLst>
      <p:ext uri="{BB962C8B-B14F-4D97-AF65-F5344CB8AC3E}">
        <p14:creationId xmlns:p14="http://schemas.microsoft.com/office/powerpoint/2010/main" val="3709289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ED9A0-2E23-4BCE-BC18-43A2008B4AEC}"/>
              </a:ext>
            </a:extLst>
          </p:cNvPr>
          <p:cNvSpPr>
            <a:spLocks noGrp="1"/>
          </p:cNvSpPr>
          <p:nvPr>
            <p:ph type="title"/>
          </p:nvPr>
        </p:nvSpPr>
        <p:spPr/>
        <p:txBody>
          <a:bodyPr/>
          <a:lstStyle/>
          <a:p>
            <a:r>
              <a:rPr lang="en-US" dirty="0"/>
              <a:t>Components of a Report</a:t>
            </a:r>
          </a:p>
        </p:txBody>
      </p:sp>
      <p:sp>
        <p:nvSpPr>
          <p:cNvPr id="3" name="Content Placeholder 2">
            <a:extLst>
              <a:ext uri="{FF2B5EF4-FFF2-40B4-BE49-F238E27FC236}">
                <a16:creationId xmlns:a16="http://schemas.microsoft.com/office/drawing/2014/main" id="{47C0F931-FB75-427E-8827-13C153FE382E}"/>
              </a:ext>
            </a:extLst>
          </p:cNvPr>
          <p:cNvSpPr>
            <a:spLocks noGrp="1"/>
          </p:cNvSpPr>
          <p:nvPr>
            <p:ph idx="1"/>
          </p:nvPr>
        </p:nvSpPr>
        <p:spPr/>
        <p:txBody>
          <a:bodyPr>
            <a:normAutofit fontScale="92500" lnSpcReduction="10000"/>
          </a:bodyPr>
          <a:lstStyle/>
          <a:p>
            <a:r>
              <a:rPr lang="en-US" dirty="0">
                <a:solidFill>
                  <a:schemeClr val="tx1"/>
                </a:solidFill>
              </a:rPr>
              <a:t>Existing Conditions</a:t>
            </a:r>
          </a:p>
          <a:p>
            <a:pPr lvl="1"/>
            <a:r>
              <a:rPr lang="en-US" dirty="0">
                <a:solidFill>
                  <a:schemeClr val="tx1"/>
                </a:solidFill>
              </a:rPr>
              <a:t>Physical</a:t>
            </a:r>
          </a:p>
          <a:p>
            <a:pPr lvl="1"/>
            <a:r>
              <a:rPr lang="en-US" dirty="0">
                <a:solidFill>
                  <a:schemeClr val="tx1"/>
                </a:solidFill>
              </a:rPr>
              <a:t>Social</a:t>
            </a:r>
          </a:p>
          <a:p>
            <a:pPr lvl="1"/>
            <a:r>
              <a:rPr lang="en-US" dirty="0">
                <a:solidFill>
                  <a:schemeClr val="tx1"/>
                </a:solidFill>
              </a:rPr>
              <a:t>Economic</a:t>
            </a:r>
          </a:p>
          <a:p>
            <a:r>
              <a:rPr lang="en-US" dirty="0">
                <a:solidFill>
                  <a:schemeClr val="tx1"/>
                </a:solidFill>
              </a:rPr>
              <a:t>Project Description </a:t>
            </a:r>
          </a:p>
          <a:p>
            <a:r>
              <a:rPr lang="en-US" dirty="0">
                <a:solidFill>
                  <a:schemeClr val="tx1"/>
                </a:solidFill>
              </a:rPr>
              <a:t>Financial Analysis</a:t>
            </a:r>
          </a:p>
          <a:p>
            <a:pPr lvl="1"/>
            <a:r>
              <a:rPr lang="en-US" dirty="0">
                <a:solidFill>
                  <a:schemeClr val="tx1"/>
                </a:solidFill>
              </a:rPr>
              <a:t>$$ allocations and timing on projects </a:t>
            </a:r>
          </a:p>
          <a:p>
            <a:pPr lvl="1"/>
            <a:r>
              <a:rPr lang="en-US" dirty="0">
                <a:solidFill>
                  <a:schemeClr val="tx1"/>
                </a:solidFill>
              </a:rPr>
              <a:t>Administration</a:t>
            </a:r>
          </a:p>
          <a:p>
            <a:pPr lvl="1"/>
            <a:r>
              <a:rPr lang="en-US" dirty="0">
                <a:solidFill>
                  <a:schemeClr val="tx1"/>
                </a:solidFill>
              </a:rPr>
              <a:t>Impact on Taxing Districts </a:t>
            </a:r>
          </a:p>
          <a:p>
            <a:pPr lvl="1"/>
            <a:r>
              <a:rPr lang="en-US" dirty="0">
                <a:solidFill>
                  <a:schemeClr val="tx1"/>
                </a:solidFill>
              </a:rPr>
              <a:t>Overall chart on acreages and assessed value in City </a:t>
            </a:r>
          </a:p>
        </p:txBody>
      </p:sp>
    </p:spTree>
    <p:extLst>
      <p:ext uri="{BB962C8B-B14F-4D97-AF65-F5344CB8AC3E}">
        <p14:creationId xmlns:p14="http://schemas.microsoft.com/office/powerpoint/2010/main" val="3115491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CA620-2A83-4FEF-895D-4570CE8A982D}"/>
              </a:ext>
            </a:extLst>
          </p:cNvPr>
          <p:cNvSpPr>
            <a:spLocks noGrp="1"/>
          </p:cNvSpPr>
          <p:nvPr>
            <p:ph type="title"/>
          </p:nvPr>
        </p:nvSpPr>
        <p:spPr/>
        <p:txBody>
          <a:bodyPr/>
          <a:lstStyle/>
          <a:p>
            <a:r>
              <a:rPr lang="en-US" dirty="0"/>
              <a:t>Components of a Plan</a:t>
            </a:r>
          </a:p>
        </p:txBody>
      </p:sp>
      <p:sp>
        <p:nvSpPr>
          <p:cNvPr id="3" name="Content Placeholder 2">
            <a:extLst>
              <a:ext uri="{FF2B5EF4-FFF2-40B4-BE49-F238E27FC236}">
                <a16:creationId xmlns:a16="http://schemas.microsoft.com/office/drawing/2014/main" id="{EB275D25-0885-4F41-BC56-0418C68E0331}"/>
              </a:ext>
            </a:extLst>
          </p:cNvPr>
          <p:cNvSpPr>
            <a:spLocks noGrp="1"/>
          </p:cNvSpPr>
          <p:nvPr>
            <p:ph idx="1"/>
          </p:nvPr>
        </p:nvSpPr>
        <p:spPr/>
        <p:txBody>
          <a:bodyPr/>
          <a:lstStyle/>
          <a:p>
            <a:r>
              <a:rPr lang="en-US" dirty="0">
                <a:solidFill>
                  <a:schemeClr val="tx1"/>
                </a:solidFill>
              </a:rPr>
              <a:t>Goals and Objectives</a:t>
            </a:r>
          </a:p>
          <a:p>
            <a:r>
              <a:rPr lang="en-US" dirty="0">
                <a:solidFill>
                  <a:schemeClr val="tx1"/>
                </a:solidFill>
              </a:rPr>
              <a:t>Project description</a:t>
            </a:r>
          </a:p>
          <a:p>
            <a:r>
              <a:rPr lang="en-US" dirty="0">
                <a:solidFill>
                  <a:schemeClr val="tx1"/>
                </a:solidFill>
              </a:rPr>
              <a:t>Amendments</a:t>
            </a:r>
          </a:p>
          <a:p>
            <a:r>
              <a:rPr lang="en-US" dirty="0">
                <a:solidFill>
                  <a:schemeClr val="tx1"/>
                </a:solidFill>
              </a:rPr>
              <a:t>Maximum Indebtedness</a:t>
            </a:r>
          </a:p>
          <a:p>
            <a:r>
              <a:rPr lang="en-US" dirty="0">
                <a:solidFill>
                  <a:schemeClr val="tx1"/>
                </a:solidFill>
              </a:rPr>
              <a:t>Relationship to Local Objectives</a:t>
            </a:r>
          </a:p>
          <a:p>
            <a:endParaRPr lang="en-US" dirty="0">
              <a:solidFill>
                <a:schemeClr val="tx1"/>
              </a:solidFill>
            </a:endParaRPr>
          </a:p>
        </p:txBody>
      </p:sp>
    </p:spTree>
    <p:extLst>
      <p:ext uri="{BB962C8B-B14F-4D97-AF65-F5344CB8AC3E}">
        <p14:creationId xmlns:p14="http://schemas.microsoft.com/office/powerpoint/2010/main" val="212067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829289"/>
          </a:xfrm>
        </p:spPr>
        <p:txBody>
          <a:bodyPr>
            <a:noAutofit/>
          </a:bodyPr>
          <a:lstStyle/>
          <a:p>
            <a:r>
              <a:rPr lang="en-US" sz="3800" dirty="0"/>
              <a:t>History of TIF Zones in Wilsonville</a:t>
            </a:r>
          </a:p>
        </p:txBody>
      </p:sp>
      <p:sp>
        <p:nvSpPr>
          <p:cNvPr id="4" name="Content Placeholder 2">
            <a:extLst>
              <a:ext uri="{FF2B5EF4-FFF2-40B4-BE49-F238E27FC236}">
                <a16:creationId xmlns:a16="http://schemas.microsoft.com/office/drawing/2014/main" id="{5DF0E119-0F1E-E843-B909-103B6AB8CD61}"/>
              </a:ext>
            </a:extLst>
          </p:cNvPr>
          <p:cNvSpPr txBox="1">
            <a:spLocks/>
          </p:cNvSpPr>
          <p:nvPr/>
        </p:nvSpPr>
        <p:spPr>
          <a:xfrm>
            <a:off x="457200" y="1317590"/>
            <a:ext cx="8229600" cy="554040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457200" rtl="0" eaLnBrk="1" latinLnBrk="0" hangingPunct="1">
              <a:spcBef>
                <a:spcPct val="20000"/>
              </a:spcBef>
              <a:buFont typeface="Arial"/>
              <a:buChar char="–"/>
              <a:defRPr sz="28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457200" rtl="0" eaLnBrk="1" latinLnBrk="0" hangingPunct="1">
              <a:spcBef>
                <a:spcPct val="20000"/>
              </a:spcBef>
              <a:buFont typeface="Arial"/>
              <a:buChar char="•"/>
              <a:defRPr sz="24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457200" rtl="0" eaLnBrk="1" latinLnBrk="0" hangingPunct="1">
              <a:spcBef>
                <a:spcPct val="20000"/>
              </a:spcBef>
              <a:buFont typeface="Arial"/>
              <a:buChar char="–"/>
              <a:defRPr sz="20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457200" rtl="0" eaLnBrk="1" latinLnBrk="0" hangingPunct="1">
              <a:spcBef>
                <a:spcPct val="20000"/>
              </a:spcBef>
              <a:buFont typeface="Arial"/>
              <a:buChar char="»"/>
              <a:defRPr sz="20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600"/>
              </a:spcAft>
            </a:pPr>
            <a:r>
              <a:rPr lang="en-US" dirty="0">
                <a:solidFill>
                  <a:schemeClr val="tx1"/>
                </a:solidFill>
              </a:rPr>
              <a:t>Adopted in 2013, approved by voters</a:t>
            </a:r>
          </a:p>
          <a:p>
            <a:pPr>
              <a:spcAft>
                <a:spcPts val="600"/>
              </a:spcAft>
            </a:pPr>
            <a:r>
              <a:rPr lang="en-US" dirty="0">
                <a:solidFill>
                  <a:schemeClr val="tx1"/>
                </a:solidFill>
              </a:rPr>
              <a:t>Six site-specific urban renewal areas</a:t>
            </a:r>
          </a:p>
          <a:p>
            <a:pPr>
              <a:spcAft>
                <a:spcPts val="600"/>
              </a:spcAft>
            </a:pPr>
            <a:r>
              <a:rPr lang="en-US" dirty="0">
                <a:solidFill>
                  <a:schemeClr val="tx1"/>
                </a:solidFill>
              </a:rPr>
              <a:t>Property tax rebate incentive for qualifying investments</a:t>
            </a:r>
          </a:p>
          <a:p>
            <a:pPr>
              <a:spcAft>
                <a:spcPts val="600"/>
              </a:spcAft>
            </a:pPr>
            <a:r>
              <a:rPr lang="en-US" dirty="0">
                <a:solidFill>
                  <a:schemeClr val="tx1"/>
                </a:solidFill>
              </a:rPr>
              <a:t>No development within the TIF Zones qualified for the incentive</a:t>
            </a:r>
          </a:p>
          <a:p>
            <a:pPr>
              <a:spcAft>
                <a:spcPts val="600"/>
              </a:spcAft>
            </a:pPr>
            <a:r>
              <a:rPr lang="en-US" dirty="0">
                <a:solidFill>
                  <a:schemeClr val="tx1"/>
                </a:solidFill>
              </a:rPr>
              <a:t>Expired in November 2019</a:t>
            </a:r>
          </a:p>
        </p:txBody>
      </p:sp>
    </p:spTree>
    <p:extLst>
      <p:ext uri="{BB962C8B-B14F-4D97-AF65-F5344CB8AC3E}">
        <p14:creationId xmlns:p14="http://schemas.microsoft.com/office/powerpoint/2010/main" val="2484104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Commission’s Role </a:t>
            </a:r>
            <a:endParaRPr lang="en-US" dirty="0"/>
          </a:p>
        </p:txBody>
      </p:sp>
      <p:sp>
        <p:nvSpPr>
          <p:cNvPr id="3" name="Content Placeholder 2"/>
          <p:cNvSpPr>
            <a:spLocks noGrp="1"/>
          </p:cNvSpPr>
          <p:nvPr>
            <p:ph idx="1"/>
          </p:nvPr>
        </p:nvSpPr>
        <p:spPr>
          <a:xfrm>
            <a:off x="457200" y="1317590"/>
            <a:ext cx="8229600" cy="5540409"/>
          </a:xfrm>
        </p:spPr>
        <p:txBody>
          <a:bodyPr>
            <a:normAutofit lnSpcReduction="10000"/>
          </a:bodyPr>
          <a:lstStyle/>
          <a:p>
            <a:r>
              <a:rPr lang="en-US" dirty="0" smtClean="0"/>
              <a:t>Site Specific URA - Comp Plan Findings</a:t>
            </a:r>
          </a:p>
          <a:p>
            <a:r>
              <a:rPr lang="en-US" dirty="0" smtClean="0"/>
              <a:t>Coffee Creek Urban Renewal Area</a:t>
            </a:r>
          </a:p>
          <a:p>
            <a:pPr lvl="1"/>
            <a:r>
              <a:rPr lang="en-US" dirty="0" smtClean="0"/>
              <a:t>Citizen Engagement</a:t>
            </a:r>
          </a:p>
          <a:p>
            <a:pPr lvl="1"/>
            <a:r>
              <a:rPr lang="en-US" dirty="0" smtClean="0"/>
              <a:t>Urban Growth Management</a:t>
            </a:r>
          </a:p>
          <a:p>
            <a:pPr lvl="1"/>
            <a:r>
              <a:rPr lang="en-US" dirty="0" smtClean="0"/>
              <a:t>Public Facilities and Services</a:t>
            </a:r>
          </a:p>
          <a:p>
            <a:pPr lvl="1"/>
            <a:r>
              <a:rPr lang="en-US" dirty="0" smtClean="0"/>
              <a:t>Transportation </a:t>
            </a:r>
          </a:p>
          <a:p>
            <a:pPr lvl="1"/>
            <a:r>
              <a:rPr lang="en-US" dirty="0" smtClean="0"/>
              <a:t>Economic Development</a:t>
            </a:r>
          </a:p>
          <a:p>
            <a:r>
              <a:rPr lang="en-US" dirty="0" smtClean="0"/>
              <a:t>WIN Program</a:t>
            </a:r>
          </a:p>
          <a:p>
            <a:pPr lvl="1"/>
            <a:r>
              <a:rPr lang="en-US" dirty="0"/>
              <a:t>Citizen Engagement</a:t>
            </a:r>
          </a:p>
          <a:p>
            <a:pPr lvl="1"/>
            <a:r>
              <a:rPr lang="en-US" dirty="0"/>
              <a:t>Industrial Development</a:t>
            </a:r>
          </a:p>
          <a:p>
            <a:pPr lvl="1"/>
            <a:r>
              <a:rPr lang="en-US" dirty="0"/>
              <a:t>Economic </a:t>
            </a:r>
            <a:r>
              <a:rPr lang="en-US" dirty="0" smtClean="0"/>
              <a:t>Development</a:t>
            </a:r>
          </a:p>
          <a:p>
            <a:pPr lvl="1"/>
            <a:endParaRPr lang="en-US" dirty="0"/>
          </a:p>
        </p:txBody>
      </p:sp>
    </p:spTree>
    <p:extLst>
      <p:ext uri="{BB962C8B-B14F-4D97-AF65-F5344CB8AC3E}">
        <p14:creationId xmlns:p14="http://schemas.microsoft.com/office/powerpoint/2010/main" val="634234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sp>
        <p:nvSpPr>
          <p:cNvPr id="3" name="Content Placeholder 2"/>
          <p:cNvSpPr>
            <a:spLocks noGrp="1"/>
          </p:cNvSpPr>
          <p:nvPr>
            <p:ph idx="1"/>
          </p:nvPr>
        </p:nvSpPr>
        <p:spPr>
          <a:xfrm>
            <a:off x="2729132" y="2991646"/>
            <a:ext cx="8229600" cy="5540409"/>
          </a:xfrm>
        </p:spPr>
        <p:txBody>
          <a:bodyPr>
            <a:normAutofit/>
          </a:bodyPr>
          <a:lstStyle/>
          <a:p>
            <a:pPr marL="457200" lvl="1" indent="0">
              <a:buNone/>
            </a:pPr>
            <a:r>
              <a:rPr lang="en-US" sz="4000" dirty="0" smtClean="0"/>
              <a:t>Thank you!</a:t>
            </a:r>
            <a:endParaRPr lang="en-US" sz="4000" dirty="0"/>
          </a:p>
        </p:txBody>
      </p:sp>
    </p:spTree>
    <p:extLst>
      <p:ext uri="{BB962C8B-B14F-4D97-AF65-F5344CB8AC3E}">
        <p14:creationId xmlns:p14="http://schemas.microsoft.com/office/powerpoint/2010/main" val="2824400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Urban Renewal in Wilsonville</a:t>
            </a:r>
          </a:p>
        </p:txBody>
      </p:sp>
      <p:pic>
        <p:nvPicPr>
          <p:cNvPr id="4" name="Picture 3"/>
          <p:cNvPicPr>
            <a:picLocks noChangeAspect="1"/>
          </p:cNvPicPr>
          <p:nvPr/>
        </p:nvPicPr>
        <p:blipFill>
          <a:blip r:embed="rId2"/>
          <a:stretch>
            <a:fillRect/>
          </a:stretch>
        </p:blipFill>
        <p:spPr>
          <a:xfrm>
            <a:off x="2356243" y="1103927"/>
            <a:ext cx="4431514" cy="5722946"/>
          </a:xfrm>
          <a:prstGeom prst="rect">
            <a:avLst/>
          </a:prstGeom>
        </p:spPr>
      </p:pic>
    </p:spTree>
    <p:extLst>
      <p:ext uri="{BB962C8B-B14F-4D97-AF65-F5344CB8AC3E}">
        <p14:creationId xmlns:p14="http://schemas.microsoft.com/office/powerpoint/2010/main" val="2655202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TIF Zone Re-Launch</a:t>
            </a:r>
          </a:p>
        </p:txBody>
      </p:sp>
      <p:sp>
        <p:nvSpPr>
          <p:cNvPr id="3" name="Content Placeholder 2"/>
          <p:cNvSpPr>
            <a:spLocks noGrp="1"/>
          </p:cNvSpPr>
          <p:nvPr>
            <p:ph idx="1"/>
          </p:nvPr>
        </p:nvSpPr>
        <p:spPr>
          <a:xfrm>
            <a:off x="457200" y="1317591"/>
            <a:ext cx="8229600" cy="5296151"/>
          </a:xfrm>
        </p:spPr>
        <p:txBody>
          <a:bodyPr>
            <a:normAutofit lnSpcReduction="10000"/>
          </a:bodyPr>
          <a:lstStyle/>
          <a:p>
            <a:pPr>
              <a:spcAft>
                <a:spcPts val="600"/>
              </a:spcAft>
            </a:pPr>
            <a:r>
              <a:rPr lang="en-US" dirty="0">
                <a:solidFill>
                  <a:schemeClr val="tx1"/>
                </a:solidFill>
              </a:rPr>
              <a:t>2019-20: redesigned as Wilsonville Investment Now (WIN) w/ flexible criteria and tiers of benefits</a:t>
            </a:r>
          </a:p>
          <a:p>
            <a:pPr>
              <a:spcAft>
                <a:spcPts val="600"/>
              </a:spcAft>
            </a:pPr>
            <a:r>
              <a:rPr lang="en-US" dirty="0">
                <a:solidFill>
                  <a:schemeClr val="tx1"/>
                </a:solidFill>
              </a:rPr>
              <a:t>July 22, 2020: URA Task Force Meeting</a:t>
            </a:r>
          </a:p>
          <a:p>
            <a:pPr lvl="1">
              <a:spcAft>
                <a:spcPts val="600"/>
              </a:spcAft>
            </a:pPr>
            <a:r>
              <a:rPr lang="en-US" dirty="0">
                <a:solidFill>
                  <a:schemeClr val="tx1"/>
                </a:solidFill>
              </a:rPr>
              <a:t>Unanimous support</a:t>
            </a:r>
          </a:p>
          <a:p>
            <a:pPr lvl="1">
              <a:spcAft>
                <a:spcPts val="600"/>
              </a:spcAft>
            </a:pPr>
            <a:r>
              <a:rPr lang="en-US" dirty="0">
                <a:solidFill>
                  <a:schemeClr val="tx1"/>
                </a:solidFill>
              </a:rPr>
              <a:t>Diversity, Equity and Inclusion</a:t>
            </a:r>
          </a:p>
          <a:p>
            <a:pPr lvl="1">
              <a:spcAft>
                <a:spcPts val="600"/>
              </a:spcAft>
            </a:pPr>
            <a:r>
              <a:rPr lang="en-US" dirty="0">
                <a:solidFill>
                  <a:schemeClr val="tx1"/>
                </a:solidFill>
              </a:rPr>
              <a:t>Local Business Expansion (BRE)</a:t>
            </a:r>
          </a:p>
          <a:p>
            <a:pPr>
              <a:spcAft>
                <a:spcPts val="600"/>
              </a:spcAft>
            </a:pPr>
            <a:r>
              <a:rPr lang="en-US" dirty="0">
                <a:solidFill>
                  <a:schemeClr val="tx1"/>
                </a:solidFill>
              </a:rPr>
              <a:t>Sept 10, 2020: Council supports Task Force recommendations</a:t>
            </a:r>
          </a:p>
          <a:p>
            <a:pPr>
              <a:spcAft>
                <a:spcPts val="600"/>
              </a:spcAft>
            </a:pPr>
            <a:r>
              <a:rPr lang="en-US" dirty="0">
                <a:solidFill>
                  <a:schemeClr val="tx1"/>
                </a:solidFill>
              </a:rPr>
              <a:t>Oct 19, 2020: Council adoption of WIN Program</a:t>
            </a:r>
          </a:p>
          <a:p>
            <a:endParaRPr lang="en-US" dirty="0"/>
          </a:p>
        </p:txBody>
      </p:sp>
    </p:spTree>
    <p:extLst>
      <p:ext uri="{BB962C8B-B14F-4D97-AF65-F5344CB8AC3E}">
        <p14:creationId xmlns:p14="http://schemas.microsoft.com/office/powerpoint/2010/main" val="3974799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WIN Proposal</a:t>
            </a:r>
          </a:p>
        </p:txBody>
      </p:sp>
      <p:sp>
        <p:nvSpPr>
          <p:cNvPr id="4" name="Content Placeholder 2">
            <a:extLst>
              <a:ext uri="{FF2B5EF4-FFF2-40B4-BE49-F238E27FC236}">
                <a16:creationId xmlns:a16="http://schemas.microsoft.com/office/drawing/2014/main" id="{B22088BF-F1DF-F045-8917-706189F21124}"/>
              </a:ext>
            </a:extLst>
          </p:cNvPr>
          <p:cNvSpPr txBox="1">
            <a:spLocks/>
          </p:cNvSpPr>
          <p:nvPr/>
        </p:nvSpPr>
        <p:spPr>
          <a:xfrm>
            <a:off x="457200" y="1317591"/>
            <a:ext cx="8229600" cy="527915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457200" rtl="0" eaLnBrk="1" latinLnBrk="0" hangingPunct="1">
              <a:spcBef>
                <a:spcPct val="20000"/>
              </a:spcBef>
              <a:buFont typeface="Arial"/>
              <a:buChar char="–"/>
              <a:defRPr sz="28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457200" rtl="0" eaLnBrk="1" latinLnBrk="0" hangingPunct="1">
              <a:spcBef>
                <a:spcPct val="20000"/>
              </a:spcBef>
              <a:buFont typeface="Arial"/>
              <a:buChar char="•"/>
              <a:defRPr sz="24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457200" rtl="0" eaLnBrk="1" latinLnBrk="0" hangingPunct="1">
              <a:spcBef>
                <a:spcPct val="20000"/>
              </a:spcBef>
              <a:buFont typeface="Arial"/>
              <a:buChar char="–"/>
              <a:defRPr sz="20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457200" rtl="0" eaLnBrk="1" latinLnBrk="0" hangingPunct="1">
              <a:spcBef>
                <a:spcPct val="20000"/>
              </a:spcBef>
              <a:buFont typeface="Arial"/>
              <a:buChar char="»"/>
              <a:defRPr sz="20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solidFill>
                  <a:schemeClr val="tx1"/>
                </a:solidFill>
              </a:rPr>
              <a:t>Modification to TIF Zones, not new program </a:t>
            </a:r>
          </a:p>
          <a:p>
            <a:pPr lvl="1"/>
            <a:r>
              <a:rPr lang="en-US" dirty="0">
                <a:solidFill>
                  <a:schemeClr val="tx1"/>
                </a:solidFill>
              </a:rPr>
              <a:t>URA tax rebates as development incentive </a:t>
            </a:r>
          </a:p>
          <a:p>
            <a:r>
              <a:rPr lang="en-US" dirty="0">
                <a:solidFill>
                  <a:schemeClr val="tx1"/>
                </a:solidFill>
              </a:rPr>
              <a:t>Council’s action adopted resolution to establish WIN Program Administrative Rules</a:t>
            </a:r>
          </a:p>
          <a:p>
            <a:r>
              <a:rPr lang="en-US" dirty="0">
                <a:solidFill>
                  <a:schemeClr val="tx1"/>
                </a:solidFill>
              </a:rPr>
              <a:t>Qualifying projects will require 4-month process to implement site-specific URA</a:t>
            </a:r>
          </a:p>
          <a:p>
            <a:pPr lvl="1"/>
            <a:endParaRPr lang="en-US" dirty="0">
              <a:solidFill>
                <a:schemeClr val="tx1"/>
              </a:solidFill>
            </a:endParaRPr>
          </a:p>
        </p:txBody>
      </p:sp>
    </p:spTree>
    <p:extLst>
      <p:ext uri="{BB962C8B-B14F-4D97-AF65-F5344CB8AC3E}">
        <p14:creationId xmlns:p14="http://schemas.microsoft.com/office/powerpoint/2010/main" val="1182889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Key Elements of WIN Program</a:t>
            </a:r>
          </a:p>
        </p:txBody>
      </p:sp>
      <p:sp>
        <p:nvSpPr>
          <p:cNvPr id="4" name="Content Placeholder 2">
            <a:extLst>
              <a:ext uri="{FF2B5EF4-FFF2-40B4-BE49-F238E27FC236}">
                <a16:creationId xmlns:a16="http://schemas.microsoft.com/office/drawing/2014/main" id="{C53621C1-B9D9-C848-9097-C1EB1A47E8FF}"/>
              </a:ext>
            </a:extLst>
          </p:cNvPr>
          <p:cNvSpPr txBox="1">
            <a:spLocks/>
          </p:cNvSpPr>
          <p:nvPr/>
        </p:nvSpPr>
        <p:spPr>
          <a:xfrm>
            <a:off x="457200" y="1317590"/>
            <a:ext cx="8229600" cy="554040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457200" rtl="0" eaLnBrk="1" latinLnBrk="0" hangingPunct="1">
              <a:spcBef>
                <a:spcPct val="20000"/>
              </a:spcBef>
              <a:buFont typeface="Arial"/>
              <a:buChar char="–"/>
              <a:defRPr sz="28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457200" rtl="0" eaLnBrk="1" latinLnBrk="0" hangingPunct="1">
              <a:spcBef>
                <a:spcPct val="20000"/>
              </a:spcBef>
              <a:buFont typeface="Arial"/>
              <a:buChar char="•"/>
              <a:defRPr sz="24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457200" rtl="0" eaLnBrk="1" latinLnBrk="0" hangingPunct="1">
              <a:spcBef>
                <a:spcPct val="20000"/>
              </a:spcBef>
              <a:buFont typeface="Arial"/>
              <a:buChar char="–"/>
              <a:defRPr sz="20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457200" rtl="0" eaLnBrk="1" latinLnBrk="0" hangingPunct="1">
              <a:spcBef>
                <a:spcPct val="20000"/>
              </a:spcBef>
              <a:buFont typeface="Arial"/>
              <a:buChar char="»"/>
              <a:defRPr sz="20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solidFill>
                  <a:schemeClr val="tx1"/>
                </a:solidFill>
              </a:rPr>
              <a:t>Tax rebate</a:t>
            </a:r>
          </a:p>
          <a:p>
            <a:r>
              <a:rPr lang="en-US" dirty="0">
                <a:solidFill>
                  <a:schemeClr val="tx1"/>
                </a:solidFill>
              </a:rPr>
              <a:t>Eligibility criteria: </a:t>
            </a:r>
          </a:p>
          <a:p>
            <a:pPr lvl="1"/>
            <a:r>
              <a:rPr lang="en-US" dirty="0">
                <a:solidFill>
                  <a:schemeClr val="tx1"/>
                </a:solidFill>
              </a:rPr>
              <a:t>Value of new investment</a:t>
            </a:r>
          </a:p>
          <a:p>
            <a:pPr lvl="1"/>
            <a:r>
              <a:rPr lang="en-US" dirty="0">
                <a:solidFill>
                  <a:schemeClr val="tx1"/>
                </a:solidFill>
              </a:rPr>
              <a:t>Number of new employees</a:t>
            </a:r>
          </a:p>
          <a:p>
            <a:pPr lvl="1"/>
            <a:r>
              <a:rPr lang="en-US" dirty="0">
                <a:solidFill>
                  <a:schemeClr val="tx1"/>
                </a:solidFill>
              </a:rPr>
              <a:t>Compensation of new employees</a:t>
            </a:r>
          </a:p>
          <a:p>
            <a:pPr lvl="1"/>
            <a:r>
              <a:rPr lang="en-US" dirty="0">
                <a:solidFill>
                  <a:schemeClr val="tx1"/>
                </a:solidFill>
              </a:rPr>
              <a:t>DEI Commitments</a:t>
            </a:r>
          </a:p>
          <a:p>
            <a:pPr lvl="1"/>
            <a:r>
              <a:rPr lang="en-US" dirty="0">
                <a:solidFill>
                  <a:schemeClr val="tx1"/>
                </a:solidFill>
              </a:rPr>
              <a:t>Years of Operation in Wilsonville</a:t>
            </a:r>
          </a:p>
          <a:p>
            <a:r>
              <a:rPr lang="en-US" dirty="0">
                <a:solidFill>
                  <a:schemeClr val="tx1"/>
                </a:solidFill>
              </a:rPr>
              <a:t>Two tiers of benefits (4 and 7 years)</a:t>
            </a:r>
          </a:p>
          <a:p>
            <a:r>
              <a:rPr lang="en-US" dirty="0">
                <a:solidFill>
                  <a:schemeClr val="tx1"/>
                </a:solidFill>
              </a:rPr>
              <a:t>Citywide eligibility, except for existing URA areas</a:t>
            </a:r>
          </a:p>
        </p:txBody>
      </p:sp>
    </p:spTree>
    <p:extLst>
      <p:ext uri="{BB962C8B-B14F-4D97-AF65-F5344CB8AC3E}">
        <p14:creationId xmlns:p14="http://schemas.microsoft.com/office/powerpoint/2010/main" val="1474202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829289"/>
          </a:xfrm>
        </p:spPr>
        <p:txBody>
          <a:bodyPr>
            <a:noAutofit/>
          </a:bodyPr>
          <a:lstStyle/>
          <a:p>
            <a:r>
              <a:rPr lang="en-US" sz="3800" dirty="0"/>
              <a:t>Benefits for Qualifying Businesses</a:t>
            </a:r>
          </a:p>
        </p:txBody>
      </p:sp>
      <p:sp>
        <p:nvSpPr>
          <p:cNvPr id="4" name="Content Placeholder 2">
            <a:extLst>
              <a:ext uri="{FF2B5EF4-FFF2-40B4-BE49-F238E27FC236}">
                <a16:creationId xmlns:a16="http://schemas.microsoft.com/office/drawing/2014/main" id="{DD20B7CA-F6A4-8546-9E12-5F0E2265401A}"/>
              </a:ext>
            </a:extLst>
          </p:cNvPr>
          <p:cNvSpPr txBox="1">
            <a:spLocks/>
          </p:cNvSpPr>
          <p:nvPr/>
        </p:nvSpPr>
        <p:spPr>
          <a:xfrm>
            <a:off x="457200" y="1317591"/>
            <a:ext cx="8229600" cy="527915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457200" rtl="0" eaLnBrk="1" latinLnBrk="0" hangingPunct="1">
              <a:spcBef>
                <a:spcPct val="20000"/>
              </a:spcBef>
              <a:buFont typeface="Arial"/>
              <a:buChar char="–"/>
              <a:defRPr sz="28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457200" rtl="0" eaLnBrk="1" latinLnBrk="0" hangingPunct="1">
              <a:spcBef>
                <a:spcPct val="20000"/>
              </a:spcBef>
              <a:buFont typeface="Arial"/>
              <a:buChar char="•"/>
              <a:defRPr sz="24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457200" rtl="0" eaLnBrk="1" latinLnBrk="0" hangingPunct="1">
              <a:spcBef>
                <a:spcPct val="20000"/>
              </a:spcBef>
              <a:buFont typeface="Arial"/>
              <a:buChar char="–"/>
              <a:defRPr sz="20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457200" rtl="0" eaLnBrk="1" latinLnBrk="0" hangingPunct="1">
              <a:spcBef>
                <a:spcPct val="20000"/>
              </a:spcBef>
              <a:buFont typeface="Arial"/>
              <a:buChar char="»"/>
              <a:defRPr sz="2000" b="0" i="0" kern="120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3000" dirty="0">
                <a:solidFill>
                  <a:schemeClr val="tx1"/>
                </a:solidFill>
              </a:rPr>
              <a:t>Rebates 100% of TIF generated by the new investment</a:t>
            </a:r>
          </a:p>
          <a:p>
            <a:pPr lvl="1"/>
            <a:r>
              <a:rPr lang="en-US" sz="3000" dirty="0">
                <a:solidFill>
                  <a:schemeClr val="tx1"/>
                </a:solidFill>
              </a:rPr>
              <a:t>TIF only includes permanent rate levies</a:t>
            </a:r>
          </a:p>
          <a:p>
            <a:pPr lvl="1"/>
            <a:r>
              <a:rPr lang="en-US" sz="3000" dirty="0">
                <a:solidFill>
                  <a:schemeClr val="tx1"/>
                </a:solidFill>
              </a:rPr>
              <a:t>No impact on GO bonds or local option levies</a:t>
            </a:r>
          </a:p>
          <a:p>
            <a:r>
              <a:rPr lang="en-US" sz="3000" dirty="0">
                <a:solidFill>
                  <a:schemeClr val="tx1"/>
                </a:solidFill>
              </a:rPr>
              <a:t>Two tiers of qualifying benefits:</a:t>
            </a:r>
          </a:p>
          <a:p>
            <a:pPr lvl="1"/>
            <a:r>
              <a:rPr lang="en-US" sz="3000" dirty="0">
                <a:solidFill>
                  <a:schemeClr val="tx1"/>
                </a:solidFill>
              </a:rPr>
              <a:t>Full incentive: tax rebate for 7 years</a:t>
            </a:r>
          </a:p>
          <a:p>
            <a:pPr lvl="1"/>
            <a:r>
              <a:rPr lang="en-US" sz="3000" dirty="0">
                <a:solidFill>
                  <a:schemeClr val="tx1"/>
                </a:solidFill>
              </a:rPr>
              <a:t>Partial incentive: tax rebate for 4 years</a:t>
            </a:r>
          </a:p>
          <a:p>
            <a:endParaRPr lang="en-US" dirty="0"/>
          </a:p>
        </p:txBody>
      </p:sp>
    </p:spTree>
    <p:extLst>
      <p:ext uri="{BB962C8B-B14F-4D97-AF65-F5344CB8AC3E}">
        <p14:creationId xmlns:p14="http://schemas.microsoft.com/office/powerpoint/2010/main" val="68707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F4B62-59DD-AF46-8075-A26CE651337E}"/>
              </a:ext>
            </a:extLst>
          </p:cNvPr>
          <p:cNvSpPr>
            <a:spLocks noGrp="1"/>
          </p:cNvSpPr>
          <p:nvPr>
            <p:ph type="title"/>
          </p:nvPr>
        </p:nvSpPr>
        <p:spPr/>
        <p:txBody>
          <a:bodyPr/>
          <a:lstStyle/>
          <a:p>
            <a:r>
              <a:rPr lang="en-US" dirty="0"/>
              <a:t>WIN Scoring System</a:t>
            </a:r>
          </a:p>
        </p:txBody>
      </p:sp>
      <p:graphicFrame>
        <p:nvGraphicFramePr>
          <p:cNvPr id="4" name="Table 3">
            <a:extLst>
              <a:ext uri="{FF2B5EF4-FFF2-40B4-BE49-F238E27FC236}">
                <a16:creationId xmlns:a16="http://schemas.microsoft.com/office/drawing/2014/main" id="{A501BB3D-4805-494B-A9E6-E45FE1599522}"/>
              </a:ext>
            </a:extLst>
          </p:cNvPr>
          <p:cNvGraphicFramePr>
            <a:graphicFrameLocks noGrp="1"/>
          </p:cNvGraphicFramePr>
          <p:nvPr>
            <p:extLst>
              <p:ext uri="{D42A27DB-BD31-4B8C-83A1-F6EECF244321}">
                <p14:modId xmlns:p14="http://schemas.microsoft.com/office/powerpoint/2010/main" val="3982662136"/>
              </p:ext>
            </p:extLst>
          </p:nvPr>
        </p:nvGraphicFramePr>
        <p:xfrm>
          <a:off x="457200" y="1397000"/>
          <a:ext cx="8229600" cy="4881834"/>
        </p:xfrm>
        <a:graphic>
          <a:graphicData uri="http://schemas.openxmlformats.org/drawingml/2006/table">
            <a:tbl>
              <a:tblPr firstRow="1" bandRow="1">
                <a:tableStyleId>{2D5ABB26-0587-4C30-8999-92F81FD0307C}</a:tableStyleId>
              </a:tblPr>
              <a:tblGrid>
                <a:gridCol w="1943100">
                  <a:extLst>
                    <a:ext uri="{9D8B030D-6E8A-4147-A177-3AD203B41FA5}">
                      <a16:colId xmlns:a16="http://schemas.microsoft.com/office/drawing/2014/main" val="935304009"/>
                    </a:ext>
                  </a:extLst>
                </a:gridCol>
                <a:gridCol w="6286500">
                  <a:extLst>
                    <a:ext uri="{9D8B030D-6E8A-4147-A177-3AD203B41FA5}">
                      <a16:colId xmlns:a16="http://schemas.microsoft.com/office/drawing/2014/main" val="1241246887"/>
                    </a:ext>
                  </a:extLst>
                </a:gridCol>
              </a:tblGrid>
              <a:tr h="521964">
                <a:tc>
                  <a:txBody>
                    <a:bodyPr/>
                    <a:lstStyle/>
                    <a:p>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Capital Investment</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latin typeface="Open Sans" panose="020B0606030504020204" pitchFamily="34" charset="0"/>
                          <a:ea typeface="Open Sans" panose="020B0606030504020204" pitchFamily="34" charset="0"/>
                          <a:cs typeface="Open Sans" panose="020B0606030504020204" pitchFamily="34" charset="0"/>
                          <a:sym typeface="GillSans" charset="0"/>
                        </a:rPr>
                        <a:t>1</a:t>
                      </a: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 point per $500,000 of investment</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extLst>
                  <a:ext uri="{0D108BD9-81ED-4DB2-BD59-A6C34878D82A}">
                    <a16:rowId xmlns:a16="http://schemas.microsoft.com/office/drawing/2014/main" val="2395033953"/>
                  </a:ext>
                </a:extLst>
              </a:tr>
              <a:tr h="1180056">
                <a:tc>
                  <a:txBody>
                    <a:bodyPr/>
                    <a:lstStyle/>
                    <a:p>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New Employment</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292100" indent="-161925">
                        <a:buFont typeface="Arial" panose="020B0604020202020204" pitchFamily="34" charset="0"/>
                        <a:buChar char="•"/>
                        <a:tabLst/>
                      </a:pPr>
                      <a:r>
                        <a:rPr lang="en-US" sz="1800" b="1" dirty="0">
                          <a:latin typeface="Open Sans" panose="020B0606030504020204" pitchFamily="34" charset="0"/>
                          <a:ea typeface="Open Sans" panose="020B0606030504020204" pitchFamily="34" charset="0"/>
                          <a:cs typeface="Open Sans" panose="020B0606030504020204" pitchFamily="34" charset="0"/>
                          <a:sym typeface="GillSans" charset="0"/>
                        </a:rPr>
                        <a:t>0</a:t>
                      </a: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 points: &lt;100% of County average wage</a:t>
                      </a:r>
                    </a:p>
                    <a:p>
                      <a:pPr marL="292100" indent="-161925">
                        <a:buFont typeface="Arial" panose="020B0604020202020204" pitchFamily="34" charset="0"/>
                        <a:buChar char="•"/>
                        <a:tabLst/>
                      </a:pPr>
                      <a:r>
                        <a:rPr lang="en-US" sz="1800" b="1" dirty="0">
                          <a:latin typeface="Open Sans" panose="020B0606030504020204" pitchFamily="34" charset="0"/>
                          <a:ea typeface="Open Sans" panose="020B0606030504020204" pitchFamily="34" charset="0"/>
                          <a:cs typeface="Open Sans" panose="020B0606030504020204" pitchFamily="34" charset="0"/>
                          <a:sym typeface="GillSans" charset="0"/>
                        </a:rPr>
                        <a:t>0.2</a:t>
                      </a: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 points: 100% &gt; 125% of County average wage</a:t>
                      </a:r>
                    </a:p>
                    <a:p>
                      <a:pPr marL="292100" lvl="0" indent="-161925">
                        <a:buFont typeface="Arial" panose="020B0604020202020204" pitchFamily="34" charset="0"/>
                        <a:buChar char="•"/>
                        <a:tabLst/>
                      </a:pPr>
                      <a:r>
                        <a:rPr lang="en-US" sz="1800" b="1" dirty="0">
                          <a:latin typeface="Open Sans" panose="020B0606030504020204" pitchFamily="34" charset="0"/>
                          <a:ea typeface="Open Sans" panose="020B0606030504020204" pitchFamily="34" charset="0"/>
                          <a:cs typeface="Open Sans" panose="020B0606030504020204" pitchFamily="34" charset="0"/>
                          <a:sym typeface="GillSans" charset="0"/>
                        </a:rPr>
                        <a:t>0.4</a:t>
                      </a: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 points: 125% &gt; 150% of County average wage </a:t>
                      </a:r>
                    </a:p>
                    <a:p>
                      <a:pPr marL="292100" lvl="0" indent="-161925">
                        <a:buFont typeface="Arial" panose="020B0604020202020204" pitchFamily="34" charset="0"/>
                        <a:buChar char="•"/>
                        <a:tabLst/>
                      </a:pPr>
                      <a:r>
                        <a:rPr lang="en-US" sz="1800" b="1" dirty="0">
                          <a:latin typeface="Open Sans" panose="020B0606030504020204" pitchFamily="34" charset="0"/>
                          <a:ea typeface="Open Sans" panose="020B0606030504020204" pitchFamily="34" charset="0"/>
                          <a:cs typeface="Open Sans" panose="020B0606030504020204" pitchFamily="34" charset="0"/>
                          <a:sym typeface="GillSans" charset="0"/>
                        </a:rPr>
                        <a:t>0.6</a:t>
                      </a: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 points: &gt;150% of County average wage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extLst>
                  <a:ext uri="{0D108BD9-81ED-4DB2-BD59-A6C34878D82A}">
                    <a16:rowId xmlns:a16="http://schemas.microsoft.com/office/drawing/2014/main" val="1160926142"/>
                  </a:ext>
                </a:extLst>
              </a:tr>
              <a:tr h="723987">
                <a:tc>
                  <a:txBody>
                    <a:bodyPr/>
                    <a:lstStyle/>
                    <a:p>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Local Business Tenure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latin typeface="Open Sans" panose="020B0606030504020204" pitchFamily="34" charset="0"/>
                          <a:ea typeface="Open Sans" panose="020B0606030504020204" pitchFamily="34" charset="0"/>
                          <a:cs typeface="Open Sans" panose="020B0606030504020204" pitchFamily="34" charset="0"/>
                          <a:sym typeface="GillSans" charset="0"/>
                        </a:rPr>
                        <a:t>0.5</a:t>
                      </a: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 points </a:t>
                      </a:r>
                      <a:r>
                        <a:rPr lang="en-US" sz="1800" dirty="0">
                          <a:latin typeface="Open Sans" panose="020B0606030504020204" pitchFamily="34" charset="0"/>
                          <a:ea typeface="Open Sans" panose="020B0606030504020204" pitchFamily="34" charset="0"/>
                          <a:cs typeface="Open Sans" panose="020B0606030504020204" pitchFamily="34" charset="0"/>
                        </a:rPr>
                        <a:t>for each verified year of business operations in the City of Wilsonville. Maximum of four (4) points.</a:t>
                      </a:r>
                      <a:endParaRPr lang="en-US" sz="1800" dirty="0">
                        <a:latin typeface="Open Sans" panose="020B0606030504020204" pitchFamily="34" charset="0"/>
                        <a:ea typeface="Open Sans" panose="020B0606030504020204" pitchFamily="34" charset="0"/>
                        <a:cs typeface="Open Sans" panose="020B0606030504020204" pitchFamily="34" charset="0"/>
                        <a:sym typeface="GillSans"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extLst>
                  <a:ext uri="{0D108BD9-81ED-4DB2-BD59-A6C34878D82A}">
                    <a16:rowId xmlns:a16="http://schemas.microsoft.com/office/drawing/2014/main" val="1876402507"/>
                  </a:ext>
                </a:extLst>
              </a:tr>
              <a:tr h="2447163">
                <a:tc>
                  <a:txBody>
                    <a:bodyPr/>
                    <a:lstStyle/>
                    <a:p>
                      <a:r>
                        <a:rPr lang="en-US" b="1" dirty="0">
                          <a:solidFill>
                            <a:schemeClr val="tx1"/>
                          </a:solidFill>
                          <a:latin typeface="Open Sans" panose="020B0606030504020204" pitchFamily="34" charset="0"/>
                          <a:ea typeface="Open Sans" panose="020B0606030504020204" pitchFamily="34" charset="0"/>
                          <a:cs typeface="Open Sans" panose="020B0606030504020204" pitchFamily="34" charset="0"/>
                        </a:rPr>
                        <a:t>Diversity, Equity, and Inclusion</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190492" indent="-190492"/>
                      <a:r>
                        <a:rPr lang="en-US" sz="1800" b="1" dirty="0">
                          <a:latin typeface="Open Sans" panose="020B0606030504020204" pitchFamily="34" charset="0"/>
                          <a:ea typeface="Open Sans" panose="020B0606030504020204" pitchFamily="34" charset="0"/>
                          <a:cs typeface="Open Sans" panose="020B0606030504020204" pitchFamily="34" charset="0"/>
                          <a:sym typeface="GillSans" charset="0"/>
                        </a:rPr>
                        <a:t>4</a:t>
                      </a:r>
                      <a:r>
                        <a:rPr lang="en-US" sz="1800" dirty="0">
                          <a:latin typeface="Open Sans" panose="020B0606030504020204" pitchFamily="34" charset="0"/>
                          <a:ea typeface="Open Sans" panose="020B0606030504020204" pitchFamily="34" charset="0"/>
                          <a:cs typeface="Open Sans" panose="020B0606030504020204" pitchFamily="34" charset="0"/>
                          <a:sym typeface="GillSans" charset="0"/>
                        </a:rPr>
                        <a:t> points for meeting two of the following criteria: </a:t>
                      </a:r>
                    </a:p>
                    <a:p>
                      <a:pPr marL="292100" indent="-161925">
                        <a:buFont typeface="Arial" panose="020B0604020202020204" pitchFamily="34" charset="0"/>
                        <a:buChar char="•"/>
                        <a:tabLst/>
                      </a:pPr>
                      <a:r>
                        <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GillSans" charset="0"/>
                        </a:rPr>
                        <a:t>Business Certification (Minority, Women, Disadvantaged, Veteran)</a:t>
                      </a:r>
                    </a:p>
                    <a:p>
                      <a:pPr marL="292100" indent="-161925">
                        <a:buFont typeface="Arial" panose="020B0604020202020204" pitchFamily="34" charset="0"/>
                        <a:buChar char="•"/>
                        <a:tabLst/>
                      </a:pPr>
                      <a:r>
                        <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GillSans" charset="0"/>
                        </a:rPr>
                        <a:t>Certified B Corporation </a:t>
                      </a:r>
                    </a:p>
                    <a:p>
                      <a:pPr marL="292100" indent="-161925">
                        <a:buFont typeface="Arial" panose="020B0604020202020204" pitchFamily="34" charset="0"/>
                        <a:buChar char="•"/>
                        <a:tabLst/>
                      </a:pPr>
                      <a:r>
                        <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GillSans" charset="0"/>
                        </a:rPr>
                        <a:t>DEI Procurement Plan </a:t>
                      </a:r>
                    </a:p>
                    <a:p>
                      <a:pPr marL="292100" indent="-161925">
                        <a:buFont typeface="Arial" panose="020B0604020202020204" pitchFamily="34" charset="0"/>
                        <a:buChar char="•"/>
                        <a:tabLst/>
                      </a:pPr>
                      <a:r>
                        <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GillSans" charset="0"/>
                        </a:rPr>
                        <a:t>DEI Workforce Development Plan</a:t>
                      </a:r>
                    </a:p>
                    <a:p>
                      <a:pPr marL="292100" indent="-161925">
                        <a:buFont typeface="Arial" panose="020B0604020202020204" pitchFamily="34" charset="0"/>
                        <a:buChar char="•"/>
                        <a:tabLst/>
                      </a:pPr>
                      <a:r>
                        <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GillSans" charset="0"/>
                        </a:rPr>
                        <a:t>DEI Company Program with at least 1 FTE</a:t>
                      </a:r>
                    </a:p>
                    <a:p>
                      <a:pPr marL="292100" indent="-161925">
                        <a:buFont typeface="Arial" panose="020B0604020202020204" pitchFamily="34" charset="0"/>
                        <a:buChar char="•"/>
                        <a:tabLst/>
                      </a:pPr>
                      <a:r>
                        <a:rPr lang="en-US" sz="1800" kern="1200" dirty="0">
                          <a:solidFill>
                            <a:schemeClr val="tx1"/>
                          </a:solidFill>
                          <a:latin typeface="Open Sans" panose="020B0606030504020204" pitchFamily="34" charset="0"/>
                          <a:ea typeface="Open Sans" panose="020B0606030504020204" pitchFamily="34" charset="0"/>
                          <a:cs typeface="Open Sans" panose="020B0606030504020204" pitchFamily="34" charset="0"/>
                          <a:sym typeface="GillSans" charset="0"/>
                        </a:rPr>
                        <a:t>On-site employer-provided childcare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extLst>
                  <a:ext uri="{0D108BD9-81ED-4DB2-BD59-A6C34878D82A}">
                    <a16:rowId xmlns:a16="http://schemas.microsoft.com/office/drawing/2014/main" val="399755573"/>
                  </a:ext>
                </a:extLst>
              </a:tr>
            </a:tbl>
          </a:graphicData>
        </a:graphic>
      </p:graphicFrame>
    </p:spTree>
    <p:extLst>
      <p:ext uri="{BB962C8B-B14F-4D97-AF65-F5344CB8AC3E}">
        <p14:creationId xmlns:p14="http://schemas.microsoft.com/office/powerpoint/2010/main" val="3810707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8A120-4A9F-9E4A-91EC-0271C2829F93}"/>
              </a:ext>
            </a:extLst>
          </p:cNvPr>
          <p:cNvSpPr>
            <a:spLocks noGrp="1"/>
          </p:cNvSpPr>
          <p:nvPr>
            <p:ph type="title"/>
          </p:nvPr>
        </p:nvSpPr>
        <p:spPr>
          <a:xfrm>
            <a:off x="457200" y="274638"/>
            <a:ext cx="8229600" cy="829289"/>
          </a:xfrm>
        </p:spPr>
        <p:txBody>
          <a:bodyPr/>
          <a:lstStyle/>
          <a:p>
            <a:r>
              <a:rPr lang="en-US" dirty="0"/>
              <a:t>WIN Scoring System</a:t>
            </a:r>
          </a:p>
        </p:txBody>
      </p:sp>
      <p:graphicFrame>
        <p:nvGraphicFramePr>
          <p:cNvPr id="4" name="Table 3">
            <a:extLst>
              <a:ext uri="{FF2B5EF4-FFF2-40B4-BE49-F238E27FC236}">
                <a16:creationId xmlns:a16="http://schemas.microsoft.com/office/drawing/2014/main" id="{D4E180F9-5E4F-E54B-A227-72EB35CEFF49}"/>
              </a:ext>
            </a:extLst>
          </p:cNvPr>
          <p:cNvGraphicFramePr>
            <a:graphicFrameLocks noGrp="1"/>
          </p:cNvGraphicFramePr>
          <p:nvPr>
            <p:extLst>
              <p:ext uri="{D42A27DB-BD31-4B8C-83A1-F6EECF244321}">
                <p14:modId xmlns:p14="http://schemas.microsoft.com/office/powerpoint/2010/main" val="1633410777"/>
              </p:ext>
            </p:extLst>
          </p:nvPr>
        </p:nvGraphicFramePr>
        <p:xfrm>
          <a:off x="457200" y="1592945"/>
          <a:ext cx="8229600" cy="3093357"/>
        </p:xfrm>
        <a:graphic>
          <a:graphicData uri="http://schemas.openxmlformats.org/drawingml/2006/table">
            <a:tbl>
              <a:tblPr firstRow="1" bandRow="1">
                <a:tableStyleId>{2D5ABB26-0587-4C30-8999-92F81FD0307C}</a:tableStyleId>
              </a:tblPr>
              <a:tblGrid>
                <a:gridCol w="3282043">
                  <a:extLst>
                    <a:ext uri="{9D8B030D-6E8A-4147-A177-3AD203B41FA5}">
                      <a16:colId xmlns:a16="http://schemas.microsoft.com/office/drawing/2014/main" val="935304009"/>
                    </a:ext>
                  </a:extLst>
                </a:gridCol>
                <a:gridCol w="4947557">
                  <a:extLst>
                    <a:ext uri="{9D8B030D-6E8A-4147-A177-3AD203B41FA5}">
                      <a16:colId xmlns:a16="http://schemas.microsoft.com/office/drawing/2014/main" val="1241246887"/>
                    </a:ext>
                  </a:extLst>
                </a:gridCol>
              </a:tblGrid>
              <a:tr h="1031119">
                <a:tc>
                  <a:txBody>
                    <a:bodyPr/>
                    <a:lstStyle/>
                    <a:p>
                      <a:r>
                        <a:rPr lang="en-US" sz="2500" b="1" dirty="0">
                          <a:solidFill>
                            <a:schemeClr val="tx1"/>
                          </a:solidFill>
                          <a:latin typeface="Open Sans" panose="020B0606030504020204" pitchFamily="34" charset="0"/>
                          <a:ea typeface="Open Sans" panose="020B0606030504020204" pitchFamily="34" charset="0"/>
                          <a:cs typeface="Open Sans" panose="020B0606030504020204" pitchFamily="34" charset="0"/>
                        </a:rPr>
                        <a:t>Less than </a:t>
                      </a:r>
                      <a:r>
                        <a:rPr lang="en-US" sz="2500" b="1" u="sng" dirty="0">
                          <a:solidFill>
                            <a:schemeClr val="tx1"/>
                          </a:solidFill>
                          <a:latin typeface="Open Sans" panose="020B0606030504020204" pitchFamily="34" charset="0"/>
                          <a:ea typeface="Open Sans" panose="020B0606030504020204" pitchFamily="34" charset="0"/>
                          <a:cs typeface="Open Sans" panose="020B0606030504020204" pitchFamily="34" charset="0"/>
                        </a:rPr>
                        <a:t>60</a:t>
                      </a:r>
                      <a:r>
                        <a:rPr lang="en-US" sz="25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points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500" dirty="0">
                          <a:solidFill>
                            <a:schemeClr val="tx1"/>
                          </a:solidFill>
                          <a:latin typeface="Open Sans" panose="020B0606030504020204" pitchFamily="34" charset="0"/>
                          <a:ea typeface="Open Sans" panose="020B0606030504020204" pitchFamily="34" charset="0"/>
                          <a:cs typeface="Open Sans" panose="020B0606030504020204" pitchFamily="34" charset="0"/>
                        </a:rPr>
                        <a:t>Does not qualify for benefits</a:t>
                      </a:r>
                      <a:endParaRPr lang="en-US" sz="2500" dirty="0">
                        <a:latin typeface="Open Sans" panose="020B0606030504020204" pitchFamily="34" charset="0"/>
                        <a:ea typeface="Open Sans" panose="020B0606030504020204" pitchFamily="34" charset="0"/>
                        <a:cs typeface="Open Sans" panose="020B0606030504020204" pitchFamily="34" charset="0"/>
                        <a:sym typeface="GillSans"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extLst>
                  <a:ext uri="{0D108BD9-81ED-4DB2-BD59-A6C34878D82A}">
                    <a16:rowId xmlns:a16="http://schemas.microsoft.com/office/drawing/2014/main" val="2395033953"/>
                  </a:ext>
                </a:extLst>
              </a:tr>
              <a:tr h="1031119">
                <a:tc>
                  <a:txBody>
                    <a:bodyPr/>
                    <a:lstStyle/>
                    <a:p>
                      <a:r>
                        <a:rPr lang="en-US" sz="2500" b="1" u="sng" dirty="0">
                          <a:solidFill>
                            <a:schemeClr val="tx1"/>
                          </a:solidFill>
                          <a:latin typeface="Open Sans" panose="020B0606030504020204" pitchFamily="34" charset="0"/>
                          <a:ea typeface="Open Sans" panose="020B0606030504020204" pitchFamily="34" charset="0"/>
                          <a:cs typeface="Open Sans" panose="020B0606030504020204" pitchFamily="34" charset="0"/>
                        </a:rPr>
                        <a:t>60</a:t>
                      </a:r>
                      <a:r>
                        <a:rPr lang="en-US" sz="25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to </a:t>
                      </a:r>
                      <a:r>
                        <a:rPr lang="en-US" sz="2500" b="1" u="sng" dirty="0">
                          <a:solidFill>
                            <a:schemeClr val="tx1"/>
                          </a:solidFill>
                          <a:latin typeface="Open Sans" panose="020B0606030504020204" pitchFamily="34" charset="0"/>
                          <a:ea typeface="Open Sans" panose="020B0606030504020204" pitchFamily="34" charset="0"/>
                          <a:cs typeface="Open Sans" panose="020B0606030504020204" pitchFamily="34" charset="0"/>
                        </a:rPr>
                        <a:t>79</a:t>
                      </a:r>
                      <a:r>
                        <a:rPr lang="en-US" sz="25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points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15875" indent="0">
                        <a:buFont typeface="Arial" panose="020B0604020202020204" pitchFamily="34" charset="0"/>
                        <a:buNone/>
                        <a:tabLst/>
                      </a:pPr>
                      <a:r>
                        <a:rPr lang="en-US" sz="2500" dirty="0">
                          <a:solidFill>
                            <a:schemeClr val="tx1"/>
                          </a:solidFill>
                          <a:latin typeface="Open Sans" panose="020B0606030504020204" pitchFamily="34" charset="0"/>
                          <a:ea typeface="Open Sans" panose="020B0606030504020204" pitchFamily="34" charset="0"/>
                          <a:cs typeface="Open Sans" panose="020B0606030504020204" pitchFamily="34" charset="0"/>
                        </a:rPr>
                        <a:t>Partial benefits (4 years) </a:t>
                      </a:r>
                      <a:endParaRPr lang="en-US" sz="2500" dirty="0">
                        <a:latin typeface="Open Sans" panose="020B0606030504020204" pitchFamily="34" charset="0"/>
                        <a:ea typeface="Open Sans" panose="020B0606030504020204" pitchFamily="34" charset="0"/>
                        <a:cs typeface="Open Sans" panose="020B0606030504020204" pitchFamily="34" charset="0"/>
                        <a:sym typeface="GillSans" charset="0"/>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extLst>
                  <a:ext uri="{0D108BD9-81ED-4DB2-BD59-A6C34878D82A}">
                    <a16:rowId xmlns:a16="http://schemas.microsoft.com/office/drawing/2014/main" val="1160926142"/>
                  </a:ext>
                </a:extLst>
              </a:tr>
              <a:tr h="1031119">
                <a:tc>
                  <a:txBody>
                    <a:bodyPr/>
                    <a:lstStyle/>
                    <a:p>
                      <a:r>
                        <a:rPr lang="en-US" sz="2500" b="1" u="sng" dirty="0">
                          <a:solidFill>
                            <a:schemeClr val="tx1"/>
                          </a:solidFill>
                          <a:latin typeface="Open Sans" panose="020B0606030504020204" pitchFamily="34" charset="0"/>
                          <a:ea typeface="Open Sans" panose="020B0606030504020204" pitchFamily="34" charset="0"/>
                          <a:cs typeface="Open Sans" panose="020B0606030504020204" pitchFamily="34" charset="0"/>
                        </a:rPr>
                        <a:t>80</a:t>
                      </a:r>
                      <a:r>
                        <a:rPr lang="en-US" sz="2500" b="1" dirty="0">
                          <a:solidFill>
                            <a:schemeClr val="tx1"/>
                          </a:solidFill>
                          <a:latin typeface="Open Sans" panose="020B0606030504020204" pitchFamily="34" charset="0"/>
                          <a:ea typeface="Open Sans" panose="020B0606030504020204" pitchFamily="34" charset="0"/>
                          <a:cs typeface="Open Sans" panose="020B0606030504020204" pitchFamily="34" charset="0"/>
                        </a:rPr>
                        <a:t> points or above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25000"/>
                        <a:lumOff val="7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500" b="0" dirty="0">
                          <a:latin typeface="Open Sans" panose="020B0606030504020204" pitchFamily="34" charset="0"/>
                          <a:ea typeface="Open Sans" panose="020B0606030504020204" pitchFamily="34" charset="0"/>
                          <a:cs typeface="Open Sans" panose="020B0606030504020204" pitchFamily="34" charset="0"/>
                          <a:sym typeface="GillSans" charset="0"/>
                        </a:rPr>
                        <a:t>Full benefits (7 years)</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lumMod val="10000"/>
                        <a:lumOff val="90000"/>
                      </a:schemeClr>
                    </a:solidFill>
                  </a:tcPr>
                </a:tc>
                <a:extLst>
                  <a:ext uri="{0D108BD9-81ED-4DB2-BD59-A6C34878D82A}">
                    <a16:rowId xmlns:a16="http://schemas.microsoft.com/office/drawing/2014/main" val="1876402507"/>
                  </a:ext>
                </a:extLst>
              </a:tr>
            </a:tbl>
          </a:graphicData>
        </a:graphic>
      </p:graphicFrame>
    </p:spTree>
    <p:extLst>
      <p:ext uri="{BB962C8B-B14F-4D97-AF65-F5344CB8AC3E}">
        <p14:creationId xmlns:p14="http://schemas.microsoft.com/office/powerpoint/2010/main" val="611576201"/>
      </p:ext>
    </p:extLst>
  </p:cSld>
  <p:clrMapOvr>
    <a:masterClrMapping/>
  </p:clrMapOvr>
</p:sld>
</file>

<file path=ppt/theme/theme1.xml><?xml version="1.0" encoding="utf-8"?>
<a:theme xmlns:a="http://schemas.openxmlformats.org/drawingml/2006/main" name="Tiberius Styles">
  <a:themeElements>
    <a:clrScheme name="fifth try">
      <a:dk1>
        <a:srgbClr val="000000"/>
      </a:dk1>
      <a:lt1>
        <a:srgbClr val="FFFFFF"/>
      </a:lt1>
      <a:dk2>
        <a:srgbClr val="538AB8"/>
      </a:dk2>
      <a:lt2>
        <a:srgbClr val="0E2B52"/>
      </a:lt2>
      <a:accent1>
        <a:srgbClr val="044928"/>
      </a:accent1>
      <a:accent2>
        <a:srgbClr val="70AE45"/>
      </a:accent2>
      <a:accent3>
        <a:srgbClr val="B64825"/>
      </a:accent3>
      <a:accent4>
        <a:srgbClr val="F08705"/>
      </a:accent4>
      <a:accent5>
        <a:srgbClr val="F6D646"/>
      </a:accent5>
      <a:accent6>
        <a:srgbClr val="DADCDC"/>
      </a:accent6>
      <a:hlink>
        <a:srgbClr val="0E2B52"/>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 id="{9877ADAC-EB5D-D747-A3E9-C73C55488F7A}" vid="{700E39A2-4897-E346-9B97-2E78AE39CA27}"/>
    </a:ext>
  </a:extLst>
</a:theme>
</file>

<file path=ppt/theme/theme2.xml><?xml version="1.0" encoding="utf-8"?>
<a:theme xmlns:a="http://schemas.openxmlformats.org/drawingml/2006/main" name="Tiberius Styles Pl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 id="{9877ADAC-EB5D-D747-A3E9-C73C55488F7A}" vid="{00FAD8BB-3942-314B-ABDD-B925EA557C9C}"/>
    </a:ext>
  </a:extLst>
</a:theme>
</file>

<file path=ppt/theme/theme3.xml><?xml version="1.0" encoding="utf-8"?>
<a:theme xmlns:a="http://schemas.openxmlformats.org/drawingml/2006/main" name="Coffee Creek Open House Deck_Oct 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Tiberius Styles</Template>
  <TotalTime>1746</TotalTime>
  <Words>2832</Words>
  <Application>Microsoft Office PowerPoint</Application>
  <PresentationFormat>On-screen Show (4:3)</PresentationFormat>
  <Paragraphs>366</Paragraphs>
  <Slides>21</Slides>
  <Notes>13</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21</vt:i4>
      </vt:variant>
    </vt:vector>
  </HeadingPairs>
  <TitlesOfParts>
    <vt:vector size="34" baseType="lpstr">
      <vt:lpstr>Arial</vt:lpstr>
      <vt:lpstr>BentonSans Regular</vt:lpstr>
      <vt:lpstr>Calibri</vt:lpstr>
      <vt:lpstr>GillSans</vt:lpstr>
      <vt:lpstr>Lucida Grande</vt:lpstr>
      <vt:lpstr>Open Sans</vt:lpstr>
      <vt:lpstr>Optima</vt:lpstr>
      <vt:lpstr>Optima Bold</vt:lpstr>
      <vt:lpstr>Optima Regular</vt:lpstr>
      <vt:lpstr>ヒラギノ角ゴ ProN W3</vt:lpstr>
      <vt:lpstr>Tiberius Styles</vt:lpstr>
      <vt:lpstr>Tiberius Styles Plain</vt:lpstr>
      <vt:lpstr>Coffee Creek Open House Deck_Oct 5</vt:lpstr>
      <vt:lpstr>Wilsonville Investment Now (WIN) Program Briefing – Planning Commission</vt:lpstr>
      <vt:lpstr>History of TIF Zones in Wilsonville</vt:lpstr>
      <vt:lpstr>Urban Renewal in Wilsonville</vt:lpstr>
      <vt:lpstr>TIF Zone Re-Launch</vt:lpstr>
      <vt:lpstr>Final WIN Proposal</vt:lpstr>
      <vt:lpstr>Key Elements of WIN Program</vt:lpstr>
      <vt:lpstr>Benefits for Qualifying Businesses</vt:lpstr>
      <vt:lpstr>WIN Scoring System</vt:lpstr>
      <vt:lpstr>WIN Scoring System</vt:lpstr>
      <vt:lpstr>Thresholds: 100% to 125% Wages </vt:lpstr>
      <vt:lpstr>Thresholds: 125% to 150% Wages </vt:lpstr>
      <vt:lpstr>Thresholds: 150% and Up Wages</vt:lpstr>
      <vt:lpstr>Example Developments</vt:lpstr>
      <vt:lpstr>Tax Rates Included</vt:lpstr>
      <vt:lpstr>Example A – Annual Tax Rebate</vt:lpstr>
      <vt:lpstr>Program Application</vt:lpstr>
      <vt:lpstr>Timeline for Template Plan</vt:lpstr>
      <vt:lpstr>Components of a Report</vt:lpstr>
      <vt:lpstr>Components of a Plan</vt:lpstr>
      <vt:lpstr>Planning Commission’s Role </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Danko</dc:creator>
  <cp:lastModifiedBy>Vance, Jordan</cp:lastModifiedBy>
  <cp:revision>84</cp:revision>
  <dcterms:created xsi:type="dcterms:W3CDTF">2020-09-18T20:28:03Z</dcterms:created>
  <dcterms:modified xsi:type="dcterms:W3CDTF">2020-11-12T00:38:50Z</dcterms:modified>
</cp:coreProperties>
</file>