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1" r:id="rId18"/>
    <p:sldId id="270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950"/>
    <a:srgbClr val="8A8C8C"/>
    <a:srgbClr val="F2EC72"/>
    <a:srgbClr val="00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8DA2A-38CC-AA6E-0276-CA0C9F4BC6E3}" v="557" dt="2020-11-09T22:09:08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42" y="8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rgbClr val="73A9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40C-D28D-4D96-9231-FBC9D34B92D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0F29-FC30-47ED-A1DB-71E5E3CE72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95" y="76195"/>
            <a:ext cx="1429858" cy="156702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397A5-BD0B-4A0B-8749-805CAE6F9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7446"/>
            <a:ext cx="707659" cy="9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63500"/>
            <a:ext cx="9144000" cy="1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3A9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40C-D28D-4D96-9231-FBC9D34B92D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0F29-FC30-47ED-A1DB-71E5E3CE72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4343936"/>
            <a:ext cx="2444060" cy="13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40C-D28D-4D96-9231-FBC9D34B92D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0F29-FC30-47ED-A1DB-71E5E3CE72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43100"/>
            <a:ext cx="1429858" cy="1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8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3500"/>
            <a:ext cx="9144000" cy="1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>
                <a:solidFill>
                  <a:srgbClr val="73A95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2003"/>
            <a:ext cx="4038600" cy="28283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Arial" pitchFamily="34" charset="0"/>
                <a:cs typeface="Arial" pitchFamily="34" charset="0"/>
              </a:defRPr>
            </a:lvl1pPr>
            <a:lvl2pPr>
              <a:defRPr lang="en-US" sz="2000" smtClean="0">
                <a:latin typeface="Arial" pitchFamily="34" charset="0"/>
                <a:cs typeface="Arial" pitchFamily="34" charset="0"/>
              </a:defRPr>
            </a:lvl2pPr>
            <a:lvl3pPr>
              <a:defRPr lang="en-US" sz="1800" smtClean="0">
                <a:latin typeface="Arial" pitchFamily="34" charset="0"/>
                <a:cs typeface="Arial" pitchFamily="34" charset="0"/>
              </a:defRPr>
            </a:lvl3pPr>
            <a:lvl4pPr>
              <a:defRPr lang="en-US" sz="1600" smtClean="0">
                <a:latin typeface="Arial" pitchFamily="34" charset="0"/>
                <a:cs typeface="Arial" pitchFamily="34" charset="0"/>
              </a:defRPr>
            </a:lvl4pPr>
            <a:lvl5pPr>
              <a:defRPr lang="en-US"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2003"/>
            <a:ext cx="4038600" cy="28283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Arial" pitchFamily="34" charset="0"/>
                <a:cs typeface="Arial" pitchFamily="34" charset="0"/>
              </a:defRPr>
            </a:lvl1pPr>
            <a:lvl2pPr>
              <a:defRPr lang="en-US" sz="2000" smtClean="0">
                <a:latin typeface="Arial" pitchFamily="34" charset="0"/>
                <a:cs typeface="Arial" pitchFamily="34" charset="0"/>
              </a:defRPr>
            </a:lvl2pPr>
            <a:lvl3pPr>
              <a:defRPr lang="en-US" sz="1800" smtClean="0">
                <a:latin typeface="Arial" pitchFamily="34" charset="0"/>
                <a:cs typeface="Arial" pitchFamily="34" charset="0"/>
              </a:defRPr>
            </a:lvl3pPr>
            <a:lvl4pPr>
              <a:defRPr lang="en-US" sz="1600" smtClean="0">
                <a:latin typeface="Arial" pitchFamily="34" charset="0"/>
                <a:cs typeface="Arial" pitchFamily="34" charset="0"/>
              </a:defRPr>
            </a:lvl4pPr>
            <a:lvl5pPr>
              <a:defRPr lang="en-US"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40C-D28D-4D96-9231-FBC9D34B92D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0F29-FC30-47ED-A1DB-71E5E3CE728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4343936"/>
            <a:ext cx="2444060" cy="13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3500"/>
            <a:ext cx="9144000" cy="1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>
                <a:solidFill>
                  <a:srgbClr val="73A95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40C-D28D-4D96-9231-FBC9D34B92D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0F29-FC30-47ED-A1DB-71E5E3CE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A40C-D28D-4D96-9231-FBC9D34B92D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0F29-FC30-47ED-A1DB-71E5E3CE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2EC72"/>
                </a:solidFill>
              </a:defRPr>
            </a:lvl1pPr>
          </a:lstStyle>
          <a:p>
            <a:fld id="{958AA40C-D28D-4D96-9231-FBC9D34B92DE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EC7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EC72"/>
                </a:solidFill>
              </a:defRPr>
            </a:lvl1pPr>
          </a:lstStyle>
          <a:p>
            <a:fld id="{61820F29-FC30-47ED-A1DB-71E5E3CE7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1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Middle Housing Code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Plan and Code Audit</a:t>
            </a:r>
          </a:p>
          <a:p>
            <a:r>
              <a:rPr lang="en-US" dirty="0"/>
              <a:t>Wilsonville Planning Commission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Work Session</a:t>
            </a:r>
            <a:endParaRPr lang="en-US" dirty="0"/>
          </a:p>
          <a:p>
            <a:r>
              <a:rPr lang="en-US" dirty="0"/>
              <a:t>November 12, 2020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53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AB74-DE86-4842-ACDE-C0147B11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 #3: RA-H Zoned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28ED-F16D-4592-B8A3-D813BD73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458200" cy="377163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How should the City address middle housing on smaller lots zoned RA-H with a residential Comprehensive Plan designation?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725DB-AEC4-48D5-9D60-81EAE6B0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90880"/>
            <a:ext cx="4800600" cy="24257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E526348-0704-4596-81D6-65EB187FB41E}"/>
              </a:ext>
            </a:extLst>
          </p:cNvPr>
          <p:cNvSpPr/>
          <p:nvPr/>
        </p:nvSpPr>
        <p:spPr>
          <a:xfrm>
            <a:off x="1600200" y="4133719"/>
            <a:ext cx="6858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D84ACD-B796-467A-A11A-DCBDFE05A1CA}"/>
              </a:ext>
            </a:extLst>
          </p:cNvPr>
          <p:cNvSpPr/>
          <p:nvPr/>
        </p:nvSpPr>
        <p:spPr>
          <a:xfrm rot="20249005">
            <a:off x="4075932" y="3833697"/>
            <a:ext cx="1453170" cy="4842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AB74-DE86-4842-ACDE-C0147B11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 #3: RA-H Zoned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28ED-F16D-4592-B8A3-D813BD73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657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/>
              <a:t>Development on RA-H requires rezoning (except for single-family dwelling)</a:t>
            </a:r>
          </a:p>
          <a:p>
            <a:pPr>
              <a:spcAft>
                <a:spcPts val="600"/>
              </a:spcAft>
            </a:pPr>
            <a:r>
              <a:rPr lang="en-US" sz="2800"/>
              <a:t>Significant barrier to middle housing:</a:t>
            </a:r>
          </a:p>
          <a:p>
            <a:pPr lvl="1">
              <a:spcAft>
                <a:spcPts val="600"/>
              </a:spcAft>
            </a:pPr>
            <a:r>
              <a:rPr lang="en-US" sz="2400"/>
              <a:t>Requires DRB and City Council approval</a:t>
            </a:r>
          </a:p>
          <a:p>
            <a:pPr lvl="1">
              <a:spcAft>
                <a:spcPts val="600"/>
              </a:spcAft>
            </a:pPr>
            <a:r>
              <a:rPr lang="en-US" sz="2400"/>
              <a:t>Adds to time and cost</a:t>
            </a:r>
          </a:p>
          <a:p>
            <a:pPr lvl="1">
              <a:spcAft>
                <a:spcPts val="600"/>
              </a:spcAft>
            </a:pPr>
            <a:r>
              <a:rPr lang="en-US" sz="2400"/>
              <a:t>Introduces uncertainty and risk</a:t>
            </a:r>
          </a:p>
          <a:p>
            <a:pPr lvl="1">
              <a:spcAft>
                <a:spcPts val="600"/>
              </a:spcAft>
            </a:pPr>
            <a:r>
              <a:rPr lang="en-US" sz="2400"/>
              <a:t>Neighbors receiving notice have little ability to influence outcomes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300D-2023-40FF-B985-6AF10E41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305800" cy="41909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>
                <a:solidFill>
                  <a:schemeClr val="accent3"/>
                </a:solidFill>
              </a:rPr>
              <a:t>Options: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/>
              <a:t>Legislative rezoning </a:t>
            </a:r>
            <a:r>
              <a:rPr lang="en-US" sz="2400"/>
              <a:t>for residential RA-H lots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/>
              <a:t>Conditional rezoning </a:t>
            </a:r>
            <a:r>
              <a:rPr lang="en-US" sz="2400"/>
              <a:t>pending property owner approval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/>
              <a:t>Amend RA-H zone </a:t>
            </a:r>
            <a:r>
              <a:rPr lang="en-US" sz="2400"/>
              <a:t>to permit middle housing without a rezone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/>
              <a:t>Streamline or expedite </a:t>
            </a:r>
            <a:r>
              <a:rPr lang="en-US" sz="2400"/>
              <a:t>the required process for Zoning Map amendments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6DA386-1C61-48B8-847D-ED78A016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en-US"/>
              <a:t>Issue #3: RA-H Zoned Lots</a:t>
            </a:r>
          </a:p>
        </p:txBody>
      </p:sp>
    </p:spTree>
    <p:extLst>
      <p:ext uri="{BB962C8B-B14F-4D97-AF65-F5344CB8AC3E}">
        <p14:creationId xmlns:p14="http://schemas.microsoft.com/office/powerpoint/2010/main" val="332616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324F-2508-426D-BBB7-FBEAE4F2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6172-9C65-4429-A30C-BFD73FB5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5029200" cy="37716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Housing definitions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Density exceptions</a:t>
            </a:r>
          </a:p>
          <a:p>
            <a:r>
              <a:rPr lang="en-US" dirty="0">
                <a:latin typeface="Arial"/>
                <a:cs typeface="Arial"/>
              </a:rPr>
              <a:t>Review procedures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A residential street in front of a house&#10;&#10;Description automatically generated">
            <a:extLst>
              <a:ext uri="{FF2B5EF4-FFF2-40B4-BE49-F238E27FC236}">
                <a16:creationId xmlns:a16="http://schemas.microsoft.com/office/drawing/2014/main" id="{6187CFFE-A710-4C89-8DCC-0584E979B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5"/>
          <a:stretch/>
        </p:blipFill>
        <p:spPr>
          <a:xfrm>
            <a:off x="5570221" y="1668780"/>
            <a:ext cx="1744980" cy="1188720"/>
          </a:xfrm>
          <a:prstGeom prst="rect">
            <a:avLst/>
          </a:prstGeom>
        </p:spPr>
      </p:pic>
      <p:pic>
        <p:nvPicPr>
          <p:cNvPr id="7" name="Picture 6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2EF0DEA6-C7D0-4560-96C0-E1574B476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48" y="1668780"/>
            <a:ext cx="1587606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25E1C-DF1B-4B84-B8CB-178990833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523" r="7217" b="13048"/>
          <a:stretch/>
        </p:blipFill>
        <p:spPr>
          <a:xfrm>
            <a:off x="5570220" y="2987040"/>
            <a:ext cx="1584959" cy="1188720"/>
          </a:xfrm>
          <a:prstGeom prst="rect">
            <a:avLst/>
          </a:prstGeom>
        </p:spPr>
      </p:pic>
      <p:pic>
        <p:nvPicPr>
          <p:cNvPr id="11" name="Picture 10" descr="A view of a house&#10;&#10;Description automatically generated">
            <a:extLst>
              <a:ext uri="{FF2B5EF4-FFF2-40B4-BE49-F238E27FC236}">
                <a16:creationId xmlns:a16="http://schemas.microsoft.com/office/drawing/2014/main" id="{3F5261AB-9AFB-4DB2-935B-1A43F28BA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987040"/>
            <a:ext cx="178419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324F-2508-426D-BBB7-FBEAE4F2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6172-9C65-4429-A30C-BFD73FB5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0615"/>
            <a:ext cx="5029200" cy="4224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Residential development standards (general)</a:t>
            </a:r>
          </a:p>
          <a:p>
            <a:r>
              <a:rPr lang="en-US" dirty="0">
                <a:latin typeface="Arial"/>
                <a:cs typeface="Arial"/>
              </a:rPr>
              <a:t>Design standards</a:t>
            </a:r>
          </a:p>
          <a:p>
            <a:r>
              <a:rPr lang="en-US" dirty="0" err="1">
                <a:latin typeface="Arial"/>
                <a:cs typeface="Arial"/>
              </a:rPr>
              <a:t>Villebois</a:t>
            </a:r>
            <a:r>
              <a:rPr lang="en-US" dirty="0">
                <a:latin typeface="Arial"/>
                <a:cs typeface="Arial"/>
              </a:rPr>
              <a:t> updates</a:t>
            </a:r>
          </a:p>
          <a:p>
            <a:r>
              <a:rPr lang="en-US" dirty="0">
                <a:latin typeface="Arial"/>
                <a:cs typeface="Arial"/>
              </a:rPr>
              <a:t>RN zone updates</a:t>
            </a:r>
          </a:p>
          <a:p>
            <a:r>
              <a:rPr lang="en-US" dirty="0">
                <a:latin typeface="Arial"/>
                <a:cs typeface="Arial"/>
              </a:rPr>
              <a:t>Old Town updates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A residential street in front of a house&#10;&#10;Description automatically generated">
            <a:extLst>
              <a:ext uri="{FF2B5EF4-FFF2-40B4-BE49-F238E27FC236}">
                <a16:creationId xmlns:a16="http://schemas.microsoft.com/office/drawing/2014/main" id="{6187CFFE-A710-4C89-8DCC-0584E979B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5"/>
          <a:stretch/>
        </p:blipFill>
        <p:spPr>
          <a:xfrm>
            <a:off x="5570221" y="1668780"/>
            <a:ext cx="1744980" cy="1188720"/>
          </a:xfrm>
          <a:prstGeom prst="rect">
            <a:avLst/>
          </a:prstGeom>
        </p:spPr>
      </p:pic>
      <p:pic>
        <p:nvPicPr>
          <p:cNvPr id="7" name="Picture 6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2EF0DEA6-C7D0-4560-96C0-E1574B476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48" y="1668780"/>
            <a:ext cx="1587606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25E1C-DF1B-4B84-B8CB-178990833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523" r="7217" b="13048"/>
          <a:stretch/>
        </p:blipFill>
        <p:spPr>
          <a:xfrm>
            <a:off x="5570220" y="2987040"/>
            <a:ext cx="1584959" cy="1188720"/>
          </a:xfrm>
          <a:prstGeom prst="rect">
            <a:avLst/>
          </a:prstGeom>
        </p:spPr>
      </p:pic>
      <p:pic>
        <p:nvPicPr>
          <p:cNvPr id="11" name="Picture 10" descr="A view of a house&#10;&#10;Description automatically generated">
            <a:extLst>
              <a:ext uri="{FF2B5EF4-FFF2-40B4-BE49-F238E27FC236}">
                <a16:creationId xmlns:a16="http://schemas.microsoft.com/office/drawing/2014/main" id="{3F5261AB-9AFB-4DB2-935B-1A43F28BA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987040"/>
            <a:ext cx="178419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7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324F-2508-426D-BBB7-FBEAE4F2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6172-9C65-4429-A30C-BFD73FB5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5029200" cy="37716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Status of old planned development approvals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Parking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Private streets</a:t>
            </a:r>
          </a:p>
          <a:p>
            <a:r>
              <a:rPr lang="en-US" dirty="0">
                <a:latin typeface="Arial"/>
                <a:cs typeface="Arial"/>
              </a:rPr>
              <a:t>Site design review exception</a:t>
            </a:r>
          </a:p>
          <a:p>
            <a:endParaRPr lang="en-US"/>
          </a:p>
        </p:txBody>
      </p:sp>
      <p:pic>
        <p:nvPicPr>
          <p:cNvPr id="5" name="Picture 4" descr="A residential street in front of a house&#10;&#10;Description automatically generated">
            <a:extLst>
              <a:ext uri="{FF2B5EF4-FFF2-40B4-BE49-F238E27FC236}">
                <a16:creationId xmlns:a16="http://schemas.microsoft.com/office/drawing/2014/main" id="{6187CFFE-A710-4C89-8DCC-0584E979B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5"/>
          <a:stretch/>
        </p:blipFill>
        <p:spPr>
          <a:xfrm>
            <a:off x="5570221" y="1668780"/>
            <a:ext cx="1744980" cy="1188720"/>
          </a:xfrm>
          <a:prstGeom prst="rect">
            <a:avLst/>
          </a:prstGeom>
        </p:spPr>
      </p:pic>
      <p:pic>
        <p:nvPicPr>
          <p:cNvPr id="7" name="Picture 6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2EF0DEA6-C7D0-4560-96C0-E1574B476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48" y="1668780"/>
            <a:ext cx="1587606" cy="118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25E1C-DF1B-4B84-B8CB-178990833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523" r="7217" b="13048"/>
          <a:stretch/>
        </p:blipFill>
        <p:spPr>
          <a:xfrm>
            <a:off x="5570220" y="2987040"/>
            <a:ext cx="1584959" cy="1188720"/>
          </a:xfrm>
          <a:prstGeom prst="rect">
            <a:avLst/>
          </a:prstGeom>
        </p:spPr>
      </p:pic>
      <p:pic>
        <p:nvPicPr>
          <p:cNvPr id="11" name="Picture 10" descr="A view of a house&#10;&#10;Description automatically generated">
            <a:extLst>
              <a:ext uri="{FF2B5EF4-FFF2-40B4-BE49-F238E27FC236}">
                <a16:creationId xmlns:a16="http://schemas.microsoft.com/office/drawing/2014/main" id="{3F5261AB-9AFB-4DB2-935B-1A43F28BA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987040"/>
            <a:ext cx="178419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3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CFD8-74A7-4189-B1CF-2CC01453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7748-19E6-47E3-A0C1-27453861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5638800" cy="3124200"/>
          </a:xfrm>
        </p:spPr>
        <p:txBody>
          <a:bodyPr>
            <a:normAutofit/>
          </a:bodyPr>
          <a:lstStyle/>
          <a:p>
            <a:r>
              <a:rPr lang="en-US"/>
              <a:t>Focus on Key Issues</a:t>
            </a:r>
          </a:p>
          <a:p>
            <a:r>
              <a:rPr lang="en-US"/>
              <a:t>Other code/plan audit topics, as needed</a:t>
            </a:r>
          </a:p>
        </p:txBody>
      </p:sp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D16D875-A736-46FB-BDA3-6AEE4F48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57900" y="14859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1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CFD8-74A7-4189-B1CF-2CC01453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7748-19E6-47E3-A0C1-27453861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5638800" cy="3124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Compliance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Usability and practicality</a:t>
            </a:r>
          </a:p>
          <a:p>
            <a:r>
              <a:rPr lang="en-US" dirty="0">
                <a:latin typeface="Arial"/>
                <a:cs typeface="Arial"/>
              </a:rPr>
              <a:t>Equitable housing outcomes</a:t>
            </a:r>
            <a:endParaRPr lang="en-US" dirty="0"/>
          </a:p>
        </p:txBody>
      </p:sp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D16D875-A736-46FB-BDA3-6AEE4F48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57900" y="14859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AB74-DE86-4842-ACDE-C0147B11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 #1: Detached 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28ED-F16D-4592-B8A3-D813BD73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Should the City allow duplexes, triplexes, and quadplexes to be detached on a lot?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B3A37A0-E4E9-4757-AFAA-19A3C9C5D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52700"/>
            <a:ext cx="2400300" cy="1920240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A862E7B6-79EE-48CC-98BD-EC576E018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23333"/>
          <a:stretch/>
        </p:blipFill>
        <p:spPr>
          <a:xfrm>
            <a:off x="2972833" y="2552700"/>
            <a:ext cx="2627558" cy="1920240"/>
          </a:xfrm>
          <a:prstGeom prst="rect">
            <a:avLst/>
          </a:prstGeom>
        </p:spPr>
      </p:pic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8CD62940-FD6E-4490-A760-D984212456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4166"/>
          <a:stretch/>
        </p:blipFill>
        <p:spPr>
          <a:xfrm>
            <a:off x="5791924" y="2552700"/>
            <a:ext cx="301020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2641-A857-459E-81EA-159495F6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 #1: Detached 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485A-983B-4358-8410-182E226B5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2002"/>
            <a:ext cx="4038600" cy="3951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Pros</a:t>
            </a:r>
          </a:p>
          <a:p>
            <a:pPr>
              <a:spcAft>
                <a:spcPts val="600"/>
              </a:spcAft>
            </a:pPr>
            <a:r>
              <a:rPr lang="en-US"/>
              <a:t>Promotes preservations of existing SFDs</a:t>
            </a:r>
          </a:p>
          <a:p>
            <a:pPr>
              <a:spcAft>
                <a:spcPts val="600"/>
              </a:spcAft>
            </a:pPr>
            <a:r>
              <a:rPr lang="en-US"/>
              <a:t>Increased flexibility for unusual site configurations or constraints</a:t>
            </a:r>
          </a:p>
          <a:p>
            <a:pPr>
              <a:spcAft>
                <a:spcPts val="600"/>
              </a:spcAft>
            </a:pPr>
            <a:r>
              <a:rPr lang="en-US"/>
              <a:t>Can resemble single-family detached homes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64491-35C8-4E0A-909D-FFA40790D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2003"/>
            <a:ext cx="4343400" cy="3418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Cons</a:t>
            </a:r>
          </a:p>
          <a:p>
            <a:pPr>
              <a:spcAft>
                <a:spcPts val="600"/>
              </a:spcAft>
            </a:pPr>
            <a:r>
              <a:rPr lang="en-US"/>
              <a:t>Conventional understanding and typical definition is attached units</a:t>
            </a:r>
          </a:p>
          <a:p>
            <a:pPr>
              <a:spcAft>
                <a:spcPts val="600"/>
              </a:spcAft>
            </a:pPr>
            <a:r>
              <a:rPr lang="en-US"/>
              <a:t>Adds complexity to the code</a:t>
            </a:r>
            <a:endParaRPr lang="en-US" dirty="0"/>
          </a:p>
        </p:txBody>
      </p:sp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61476F29-6A3B-48C1-A3E2-497B778E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4"/>
          <a:stretch/>
        </p:blipFill>
        <p:spPr>
          <a:xfrm>
            <a:off x="5052391" y="3619500"/>
            <a:ext cx="3863009" cy="18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C9E-1B9B-4108-87C3-9DAE225F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 #1: Detached 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300D-2023-40FF-B985-6AF10E41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4724400" cy="377163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>
                <a:solidFill>
                  <a:schemeClr val="accent3"/>
                </a:solidFill>
              </a:rPr>
              <a:t>Example: </a:t>
            </a:r>
            <a:br>
              <a:rPr lang="en-US" sz="2800" b="1">
                <a:solidFill>
                  <a:schemeClr val="accent3"/>
                </a:solidFill>
              </a:rPr>
            </a:br>
            <a:r>
              <a:rPr lang="en-US" sz="2800"/>
              <a:t>City of Bend allows detached duplexes and triplexes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b="1">
                <a:solidFill>
                  <a:schemeClr val="accent3"/>
                </a:solidFill>
              </a:rPr>
              <a:t>Preliminary Recommendation: </a:t>
            </a:r>
            <a:br>
              <a:rPr lang="en-US" sz="2800" b="1">
                <a:solidFill>
                  <a:schemeClr val="accent3"/>
                </a:solidFill>
              </a:rPr>
            </a:br>
            <a:r>
              <a:rPr lang="en-US" sz="2800"/>
              <a:t>Allow detached plexes</a:t>
            </a:r>
          </a:p>
        </p:txBody>
      </p:sp>
      <p:pic>
        <p:nvPicPr>
          <p:cNvPr id="5" name="Picture 4" descr="A house on the side of a road&#10;&#10;Description automatically generated">
            <a:extLst>
              <a:ext uri="{FF2B5EF4-FFF2-40B4-BE49-F238E27FC236}">
                <a16:creationId xmlns:a16="http://schemas.microsoft.com/office/drawing/2014/main" id="{9699CB2D-CB09-4419-8C0D-3422BD2E8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5562600" y="1943100"/>
            <a:ext cx="3334456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3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28ED-F16D-4592-B8A3-D813BD73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Should the City allow cottage clusters on separate, individual lots?</a:t>
            </a:r>
          </a:p>
        </p:txBody>
      </p:sp>
      <p:pic>
        <p:nvPicPr>
          <p:cNvPr id="6" name="Picture 5" descr="A house with bushes in front of a building&#10;&#10;Description automatically generated">
            <a:extLst>
              <a:ext uri="{FF2B5EF4-FFF2-40B4-BE49-F238E27FC236}">
                <a16:creationId xmlns:a16="http://schemas.microsoft.com/office/drawing/2014/main" id="{920D24D9-DCCB-434A-B812-1BC89107F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52700"/>
            <a:ext cx="3460923" cy="2384916"/>
          </a:xfrm>
          <a:prstGeom prst="rect">
            <a:avLst/>
          </a:prstGeom>
        </p:spPr>
      </p:pic>
      <p:pic>
        <p:nvPicPr>
          <p:cNvPr id="10" name="Picture 9" descr="A picture containing grass, old&#10;&#10;Description automatically generated">
            <a:extLst>
              <a:ext uri="{FF2B5EF4-FFF2-40B4-BE49-F238E27FC236}">
                <a16:creationId xmlns:a16="http://schemas.microsoft.com/office/drawing/2014/main" id="{2E1AAC20-3885-43F0-A7E9-4E522FA4E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7" y="2545080"/>
            <a:ext cx="4343614" cy="191262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CB25D369-4BA3-4691-A72F-8961F4DC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866"/>
            <a:ext cx="8839200" cy="952500"/>
          </a:xfrm>
        </p:spPr>
        <p:txBody>
          <a:bodyPr>
            <a:noAutofit/>
          </a:bodyPr>
          <a:lstStyle/>
          <a:p>
            <a:r>
              <a:rPr lang="en-US" sz="3600"/>
              <a:t>Issue #2: Cottage Clusters on Individual Lots</a:t>
            </a:r>
          </a:p>
        </p:txBody>
      </p:sp>
    </p:spTree>
    <p:extLst>
      <p:ext uri="{BB962C8B-B14F-4D97-AF65-F5344CB8AC3E}">
        <p14:creationId xmlns:p14="http://schemas.microsoft.com/office/powerpoint/2010/main" val="75807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485A-983B-4358-8410-182E226B5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2002"/>
            <a:ext cx="4038600" cy="3951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Pros</a:t>
            </a:r>
          </a:p>
          <a:p>
            <a:pPr>
              <a:spcAft>
                <a:spcPts val="600"/>
              </a:spcAft>
            </a:pPr>
            <a:r>
              <a:rPr lang="en-US"/>
              <a:t>Desirable option for builders – lots can be owned “fee simple”</a:t>
            </a:r>
          </a:p>
          <a:p>
            <a:pPr>
              <a:spcAft>
                <a:spcPts val="600"/>
              </a:spcAft>
            </a:pPr>
            <a:r>
              <a:rPr lang="en-US"/>
              <a:t>More paths for homeownership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64491-35C8-4E0A-909D-FFA40790D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2002"/>
            <a:ext cx="4343400" cy="4180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Cons</a:t>
            </a:r>
          </a:p>
          <a:p>
            <a:pPr>
              <a:spcAft>
                <a:spcPts val="600"/>
              </a:spcAft>
            </a:pPr>
            <a:r>
              <a:rPr lang="en-US"/>
              <a:t>Clear and objective land division standards may be challenging</a:t>
            </a:r>
          </a:p>
          <a:p>
            <a:pPr>
              <a:spcAft>
                <a:spcPts val="600"/>
              </a:spcAft>
            </a:pPr>
            <a:r>
              <a:rPr lang="en-US"/>
              <a:t>Code needs to address shared tracts, cross-access easements, etc. </a:t>
            </a:r>
            <a:endParaRPr lang="en-US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DBBD3122-8E51-4D8D-9852-408C152A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866"/>
            <a:ext cx="8839200" cy="952500"/>
          </a:xfrm>
        </p:spPr>
        <p:txBody>
          <a:bodyPr>
            <a:noAutofit/>
          </a:bodyPr>
          <a:lstStyle/>
          <a:p>
            <a:r>
              <a:rPr lang="en-US" sz="3600"/>
              <a:t>Issue #2: Cottage Clusters on Individual Lots</a:t>
            </a:r>
          </a:p>
        </p:txBody>
      </p:sp>
    </p:spTree>
    <p:extLst>
      <p:ext uri="{BB962C8B-B14F-4D97-AF65-F5344CB8AC3E}">
        <p14:creationId xmlns:p14="http://schemas.microsoft.com/office/powerpoint/2010/main" val="29606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300D-2023-40FF-B985-6AF10E41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4724400" cy="41909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>
                <a:solidFill>
                  <a:schemeClr val="accent3"/>
                </a:solidFill>
              </a:rPr>
              <a:t>Examples: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Oregon City allows on </a:t>
            </a:r>
            <a:r>
              <a:rPr lang="en-US" sz="2400" u="sng"/>
              <a:t>either</a:t>
            </a:r>
            <a:r>
              <a:rPr lang="en-US" sz="2400"/>
              <a:t> individual lots or single lot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Milwaukie allows on </a:t>
            </a:r>
            <a:r>
              <a:rPr lang="en-US" sz="2400" u="sng"/>
              <a:t>individual lots</a:t>
            </a:r>
            <a:r>
              <a:rPr lang="en-US" sz="2400"/>
              <a:t> only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Tigard allows on </a:t>
            </a:r>
            <a:r>
              <a:rPr lang="en-US" sz="2400" u="sng"/>
              <a:t>single lot</a:t>
            </a:r>
            <a:r>
              <a:rPr lang="en-US" sz="2400"/>
              <a:t> only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accent3"/>
                </a:solidFill>
              </a:rPr>
              <a:t>Preliminary Recommendation: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/>
              <a:t>Allow for both situations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9CB2D-CB09-4419-8C0D-3422BD2E8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4295"/>
          <a:stretch/>
        </p:blipFill>
        <p:spPr>
          <a:xfrm>
            <a:off x="5562600" y="1943100"/>
            <a:ext cx="3334456" cy="2286001"/>
          </a:xfrm>
          <a:prstGeom prst="rect">
            <a:avLst/>
          </a:prstGeom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04098400-F767-4B5D-8A6C-555D5225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866"/>
            <a:ext cx="8839200" cy="952500"/>
          </a:xfrm>
        </p:spPr>
        <p:txBody>
          <a:bodyPr>
            <a:noAutofit/>
          </a:bodyPr>
          <a:lstStyle/>
          <a:p>
            <a:r>
              <a:rPr lang="en-US" sz="3600"/>
              <a:t>Issue #2: Cottage Clusters on Individual Lots</a:t>
            </a:r>
          </a:p>
        </p:txBody>
      </p:sp>
    </p:spTree>
    <p:extLst>
      <p:ext uri="{BB962C8B-B14F-4D97-AF65-F5344CB8AC3E}">
        <p14:creationId xmlns:p14="http://schemas.microsoft.com/office/powerpoint/2010/main" val="2551942191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2AC1A7497D44F82C6BD1777979007" ma:contentTypeVersion="4" ma:contentTypeDescription="Create a new document." ma:contentTypeScope="" ma:versionID="e81fd39fdc10efe5ff6efd40eacec7e1">
  <xsd:schema xmlns:xsd="http://www.w3.org/2001/XMLSchema" xmlns:xs="http://www.w3.org/2001/XMLSchema" xmlns:p="http://schemas.microsoft.com/office/2006/metadata/properties" xmlns:ns2="17b658ca-f6bf-4263-bea0-f317de3a4227" targetNamespace="http://schemas.microsoft.com/office/2006/metadata/properties" ma:root="true" ma:fieldsID="5927fd1767d67a30ed9e2e435774c499" ns2:_="">
    <xsd:import namespace="17b658ca-f6bf-4263-bea0-f317de3a42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658ca-f6bf-4263-bea0-f317de3a4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C4540C-15D2-4799-B9AE-BB5C005D4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6FADD-40DB-4764-89AF-1407C387A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658ca-f6bf-4263-bea0-f317de3a4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29FAB8-828F-471C-86E8-64122D24B8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7b658ca-f6bf-4263-bea0-f317de3a422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3999</TotalTime>
  <Words>394</Words>
  <Application>Microsoft Office PowerPoint</Application>
  <PresentationFormat>On-screen Show (16:10)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Dark Blue</vt:lpstr>
      <vt:lpstr>Middle Housing Code Update</vt:lpstr>
      <vt:lpstr>Topics for Discussion</vt:lpstr>
      <vt:lpstr>Project Lenses</vt:lpstr>
      <vt:lpstr>Issue #1: Detached Plexes</vt:lpstr>
      <vt:lpstr>Issue #1: Detached Plexes</vt:lpstr>
      <vt:lpstr>Issue #1: Detached Plexes</vt:lpstr>
      <vt:lpstr>Issue #2: Cottage Clusters on Individual Lots</vt:lpstr>
      <vt:lpstr>Issue #2: Cottage Clusters on Individual Lots</vt:lpstr>
      <vt:lpstr>Issue #2: Cottage Clusters on Individual Lots</vt:lpstr>
      <vt:lpstr>Issue #3: RA-H Zoned Lots</vt:lpstr>
      <vt:lpstr>Issue #3: RA-H Zoned Lots</vt:lpstr>
      <vt:lpstr>Issue #3: RA-H Zoned Lots</vt:lpstr>
      <vt:lpstr>Other Topics</vt:lpstr>
      <vt:lpstr>Other Topics continued</vt:lpstr>
      <vt:lpstr>Other Topics continued</vt:lpstr>
    </vt:vector>
  </TitlesOfParts>
  <Company>City of Wilsonville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Rogers</dc:creator>
  <cp:lastModifiedBy>Pauly, Daniel</cp:lastModifiedBy>
  <cp:revision>116</cp:revision>
  <dcterms:created xsi:type="dcterms:W3CDTF">2020-11-06T20:08:59Z</dcterms:created>
  <dcterms:modified xsi:type="dcterms:W3CDTF">2020-11-09T22:10:21Z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0x010100F792AC1A7497D44F82C6BD1777979007</vt:lpwstr>
  </property>
</Properties>
</file>